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2" r:id="rId6"/>
    <p:sldId id="263" r:id="rId7"/>
    <p:sldId id="264" r:id="rId8"/>
    <p:sldId id="265" r:id="rId9"/>
    <p:sldId id="26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0A"/>
    <a:srgbClr val="F7F70A"/>
    <a:srgbClr val="F5F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5" name="Footer Placeholder 4">
            <a:extLst>
              <a:ext uri="{FF2B5EF4-FFF2-40B4-BE49-F238E27FC236}">
                <a16:creationId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1401-5637-41BC-AC21-891056450A28}"/>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97111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5" name="Footer Placeholder 4">
            <a:extLst>
              <a:ext uri="{FF2B5EF4-FFF2-40B4-BE49-F238E27FC236}">
                <a16:creationId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81087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5" name="Footer Placeholder 4">
            <a:extLst>
              <a:ext uri="{FF2B5EF4-FFF2-40B4-BE49-F238E27FC236}">
                <a16:creationId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32159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161643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5" name="Footer Placeholder 4">
            <a:extLst>
              <a:ext uri="{FF2B5EF4-FFF2-40B4-BE49-F238E27FC236}">
                <a16:creationId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36757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6" name="Footer Placeholder 5">
            <a:extLst>
              <a:ext uri="{FF2B5EF4-FFF2-40B4-BE49-F238E27FC236}">
                <a16:creationId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35930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8" name="Footer Placeholder 7">
            <a:extLst>
              <a:ext uri="{FF2B5EF4-FFF2-40B4-BE49-F238E27FC236}">
                <a16:creationId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84948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4" name="Footer Placeholder 3">
            <a:extLst>
              <a:ext uri="{FF2B5EF4-FFF2-40B4-BE49-F238E27FC236}">
                <a16:creationId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20549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3" name="Footer Placeholder 2">
            <a:extLst>
              <a:ext uri="{FF2B5EF4-FFF2-40B4-BE49-F238E27FC236}">
                <a16:creationId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312620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6" name="Footer Placeholder 5">
            <a:extLst>
              <a:ext uri="{FF2B5EF4-FFF2-40B4-BE49-F238E27FC236}">
                <a16:creationId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362427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t>8/2/2024</a:t>
            </a:fld>
            <a:endParaRPr lang="en-US"/>
          </a:p>
        </p:txBody>
      </p:sp>
      <p:sp>
        <p:nvSpPr>
          <p:cNvPr id="6" name="Footer Placeholder 5">
            <a:extLst>
              <a:ext uri="{FF2B5EF4-FFF2-40B4-BE49-F238E27FC236}">
                <a16:creationId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t>‹Nr.›</a:t>
            </a:fld>
            <a:endParaRPr lang="en-US"/>
          </a:p>
        </p:txBody>
      </p:sp>
    </p:spTree>
    <p:extLst>
      <p:ext uri="{BB962C8B-B14F-4D97-AF65-F5344CB8AC3E}">
        <p14:creationId xmlns:p14="http://schemas.microsoft.com/office/powerpoint/2010/main" val="205909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8/2/2024</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‹Nr.›</a:t>
            </a:fld>
            <a:endParaRPr lang="en-US"/>
          </a:p>
        </p:txBody>
      </p:sp>
    </p:spTree>
    <p:extLst>
      <p:ext uri="{BB962C8B-B14F-4D97-AF65-F5344CB8AC3E}">
        <p14:creationId xmlns:p14="http://schemas.microsoft.com/office/powerpoint/2010/main" val="13039740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44DFB53-C7FE-4BC7-BA96-83262BE099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219200" y="5125144"/>
            <a:ext cx="9334500" cy="771845"/>
          </a:xfrm>
        </p:spPr>
        <p:txBody>
          <a:bodyPr>
            <a:normAutofit/>
          </a:bodyPr>
          <a:lstStyle/>
          <a:p>
            <a:r>
              <a:rPr lang="de-DE" sz="3200"/>
              <a:t>Mission &amp; Vision</a:t>
            </a:r>
          </a:p>
        </p:txBody>
      </p:sp>
      <p:sp>
        <p:nvSpPr>
          <p:cNvPr id="3" name="Untertitel 2"/>
          <p:cNvSpPr>
            <a:spLocks noGrp="1"/>
          </p:cNvSpPr>
          <p:nvPr>
            <p:ph type="subTitle" idx="1"/>
          </p:nvPr>
        </p:nvSpPr>
        <p:spPr>
          <a:xfrm>
            <a:off x="1219200" y="5970269"/>
            <a:ext cx="9334500" cy="563187"/>
          </a:xfrm>
        </p:spPr>
        <p:txBody>
          <a:bodyPr>
            <a:normAutofit/>
          </a:bodyPr>
          <a:lstStyle/>
          <a:p>
            <a:pPr>
              <a:lnSpc>
                <a:spcPct val="110000"/>
              </a:lnSpc>
            </a:pPr>
            <a:r>
              <a:rPr lang="de-DE" sz="1000"/>
              <a:t>März 2024</a:t>
            </a:r>
          </a:p>
          <a:p>
            <a:pPr>
              <a:lnSpc>
                <a:spcPct val="110000"/>
              </a:lnSpc>
            </a:pPr>
            <a:r>
              <a:rPr lang="de-DE" sz="1000"/>
              <a:t>March 2024</a:t>
            </a:r>
          </a:p>
        </p:txBody>
      </p:sp>
      <p:pic>
        <p:nvPicPr>
          <p:cNvPr id="5" name="Picture 4">
            <a:extLst>
              <a:ext uri="{FF2B5EF4-FFF2-40B4-BE49-F238E27FC236}">
                <a16:creationId xmlns:a16="http://schemas.microsoft.com/office/drawing/2014/main" id="{3C5CBC52-4D82-40B1-ACAC-B49F2121793C}"/>
              </a:ext>
            </a:extLst>
          </p:cNvPr>
          <p:cNvPicPr>
            <a:picLocks noChangeAspect="1"/>
          </p:cNvPicPr>
          <p:nvPr/>
        </p:nvPicPr>
        <p:blipFill>
          <a:blip r:embed="rId2"/>
          <a:stretch>
            <a:fillRect/>
          </a:stretch>
        </p:blipFill>
        <p:spPr>
          <a:xfrm>
            <a:off x="0" y="83314"/>
            <a:ext cx="12192000" cy="1755393"/>
          </a:xfrm>
          <a:prstGeom prst="rect">
            <a:avLst/>
          </a:prstGeom>
        </p:spPr>
      </p:pic>
    </p:spTree>
    <p:extLst>
      <p:ext uri="{BB962C8B-B14F-4D97-AF65-F5344CB8AC3E}">
        <p14:creationId xmlns:p14="http://schemas.microsoft.com/office/powerpoint/2010/main" val="157749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D6280-E6DA-3B57-13C7-1216CCD6DD00}"/>
              </a:ext>
            </a:extLst>
          </p:cNvPr>
          <p:cNvSpPr>
            <a:spLocks noGrp="1"/>
          </p:cNvSpPr>
          <p:nvPr>
            <p:ph type="title"/>
          </p:nvPr>
        </p:nvSpPr>
        <p:spPr>
          <a:xfrm>
            <a:off x="1406805" y="309623"/>
            <a:ext cx="8915402" cy="1371600"/>
          </a:xfrm>
        </p:spPr>
        <p:txBody>
          <a:bodyPr>
            <a:normAutofit/>
          </a:bodyPr>
          <a:lstStyle/>
          <a:p>
            <a:r>
              <a:rPr lang="de-DE" sz="4400"/>
              <a:t>Vision</a:t>
            </a:r>
          </a:p>
        </p:txBody>
      </p:sp>
      <p:sp>
        <p:nvSpPr>
          <p:cNvPr id="3" name="Inhaltsplatzhalter 2">
            <a:extLst>
              <a:ext uri="{FF2B5EF4-FFF2-40B4-BE49-F238E27FC236}">
                <a16:creationId xmlns:a16="http://schemas.microsoft.com/office/drawing/2014/main" id="{A453E97E-2125-0D98-F510-040E4D4246CF}"/>
              </a:ext>
            </a:extLst>
          </p:cNvPr>
          <p:cNvSpPr>
            <a:spLocks noGrp="1"/>
          </p:cNvSpPr>
          <p:nvPr>
            <p:ph idx="1"/>
          </p:nvPr>
        </p:nvSpPr>
        <p:spPr>
          <a:xfrm>
            <a:off x="5269129" y="2224322"/>
            <a:ext cx="5053078" cy="1494241"/>
          </a:xfrm>
        </p:spPr>
        <p:txBody>
          <a:bodyPr vert="horz" lIns="91440" tIns="45720" rIns="91440" bIns="45720" rtlCol="0" anchor="t">
            <a:noAutofit/>
          </a:bodyPr>
          <a:lstStyle/>
          <a:p>
            <a:r>
              <a:rPr lang="de-DE" sz="4400" dirty="0"/>
              <a:t>Building Bridges</a:t>
            </a:r>
          </a:p>
          <a:p>
            <a:r>
              <a:rPr lang="de-DE" sz="4400" dirty="0"/>
              <a:t>Brücken bauen</a:t>
            </a:r>
          </a:p>
        </p:txBody>
      </p:sp>
      <p:pic>
        <p:nvPicPr>
          <p:cNvPr id="5" name="Grafik 4" descr="Ein Bild, das Text, Screenshot, Grafikdesign, Design enthält.&#10;&#10;Beschreibung automatisch generiert.">
            <a:extLst>
              <a:ext uri="{FF2B5EF4-FFF2-40B4-BE49-F238E27FC236}">
                <a16:creationId xmlns:a16="http://schemas.microsoft.com/office/drawing/2014/main" id="{8C52C541-9517-74F2-C72D-ED2D462F1DE1}"/>
              </a:ext>
            </a:extLst>
          </p:cNvPr>
          <p:cNvPicPr>
            <a:picLocks noChangeAspect="1"/>
          </p:cNvPicPr>
          <p:nvPr/>
        </p:nvPicPr>
        <p:blipFill rotWithShape="1">
          <a:blip r:embed="rId2"/>
          <a:srcRect r="-211" b="86357"/>
          <a:stretch/>
        </p:blipFill>
        <p:spPr>
          <a:xfrm>
            <a:off x="7171480" y="47051"/>
            <a:ext cx="4944802" cy="1008225"/>
          </a:xfrm>
          <a:prstGeom prst="rect">
            <a:avLst/>
          </a:prstGeom>
        </p:spPr>
      </p:pic>
      <p:pic>
        <p:nvPicPr>
          <p:cNvPr id="6" name="Grafik 5" descr="The Best-Loved Bridges in California - The New York Times">
            <a:extLst>
              <a:ext uri="{FF2B5EF4-FFF2-40B4-BE49-F238E27FC236}">
                <a16:creationId xmlns:a16="http://schemas.microsoft.com/office/drawing/2014/main" id="{7E96181C-E37F-69DA-4FB5-68BF509300FF}"/>
              </a:ext>
            </a:extLst>
          </p:cNvPr>
          <p:cNvPicPr>
            <a:picLocks noChangeAspect="1"/>
          </p:cNvPicPr>
          <p:nvPr/>
        </p:nvPicPr>
        <p:blipFill rotWithShape="1">
          <a:blip r:embed="rId3"/>
          <a:srcRect r="351" b="4930"/>
          <a:stretch/>
        </p:blipFill>
        <p:spPr>
          <a:xfrm>
            <a:off x="520595" y="2028357"/>
            <a:ext cx="3537329" cy="3380412"/>
          </a:xfrm>
          <a:prstGeom prst="rect">
            <a:avLst/>
          </a:prstGeom>
        </p:spPr>
      </p:pic>
      <p:pic>
        <p:nvPicPr>
          <p:cNvPr id="7" name="Picture 6">
            <a:extLst>
              <a:ext uri="{FF2B5EF4-FFF2-40B4-BE49-F238E27FC236}">
                <a16:creationId xmlns:a16="http://schemas.microsoft.com/office/drawing/2014/main" id="{E2223249-4D50-4018-91D1-E6500FF45A70}"/>
              </a:ext>
            </a:extLst>
          </p:cNvPr>
          <p:cNvPicPr>
            <a:picLocks noChangeAspect="1"/>
          </p:cNvPicPr>
          <p:nvPr/>
        </p:nvPicPr>
        <p:blipFill>
          <a:blip r:embed="rId4"/>
          <a:stretch>
            <a:fillRect/>
          </a:stretch>
        </p:blipFill>
        <p:spPr>
          <a:xfrm>
            <a:off x="5441282" y="83315"/>
            <a:ext cx="6750717" cy="971962"/>
          </a:xfrm>
          <a:prstGeom prst="rect">
            <a:avLst/>
          </a:prstGeom>
        </p:spPr>
      </p:pic>
    </p:spTree>
    <p:extLst>
      <p:ext uri="{BB962C8B-B14F-4D97-AF65-F5344CB8AC3E}">
        <p14:creationId xmlns:p14="http://schemas.microsoft.com/office/powerpoint/2010/main" val="26527393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16B9F-9769-AE1F-C2D3-FAE8FB8BCA52}"/>
              </a:ext>
            </a:extLst>
          </p:cNvPr>
          <p:cNvSpPr>
            <a:spLocks noGrp="1"/>
          </p:cNvSpPr>
          <p:nvPr>
            <p:ph type="title"/>
          </p:nvPr>
        </p:nvSpPr>
        <p:spPr>
          <a:xfrm>
            <a:off x="1617422" y="122129"/>
            <a:ext cx="8915402" cy="1371600"/>
          </a:xfrm>
        </p:spPr>
        <p:txBody>
          <a:bodyPr>
            <a:normAutofit/>
          </a:bodyPr>
          <a:lstStyle/>
          <a:p>
            <a:r>
              <a:rPr lang="de-DE" sz="4400"/>
              <a:t>Mission</a:t>
            </a:r>
          </a:p>
        </p:txBody>
      </p:sp>
      <p:sp>
        <p:nvSpPr>
          <p:cNvPr id="3" name="Inhaltsplatzhalter 2">
            <a:extLst>
              <a:ext uri="{FF2B5EF4-FFF2-40B4-BE49-F238E27FC236}">
                <a16:creationId xmlns:a16="http://schemas.microsoft.com/office/drawing/2014/main" id="{08D2FAF9-5313-33AC-772A-EAFDB8A0E8B7}"/>
              </a:ext>
            </a:extLst>
          </p:cNvPr>
          <p:cNvSpPr>
            <a:spLocks noGrp="1"/>
          </p:cNvSpPr>
          <p:nvPr>
            <p:ph idx="1"/>
          </p:nvPr>
        </p:nvSpPr>
        <p:spPr>
          <a:xfrm>
            <a:off x="375259" y="1441538"/>
            <a:ext cx="8915402" cy="546465"/>
          </a:xfrm>
        </p:spPr>
        <p:txBody>
          <a:bodyPr vert="horz" lIns="91440" tIns="45720" rIns="91440" bIns="45720" rtlCol="0" anchor="t">
            <a:normAutofit/>
          </a:bodyPr>
          <a:lstStyle/>
          <a:p>
            <a:r>
              <a:rPr lang="de-DE" err="1"/>
              <a:t>How</a:t>
            </a:r>
            <a:r>
              <a:rPr lang="de-DE"/>
              <a:t>? Wie?</a:t>
            </a:r>
          </a:p>
        </p:txBody>
      </p:sp>
      <p:pic>
        <p:nvPicPr>
          <p:cNvPr id="5" name="Grafik 4" descr="Ein Bild, das Text, Screenshot, Grafikdesign, Design enthält.&#10;&#10;Beschreibung automatisch generiert.">
            <a:extLst>
              <a:ext uri="{FF2B5EF4-FFF2-40B4-BE49-F238E27FC236}">
                <a16:creationId xmlns:a16="http://schemas.microsoft.com/office/drawing/2014/main" id="{32EAF3D8-3DC2-03AA-36C7-D28C1DF2C0C1}"/>
              </a:ext>
            </a:extLst>
          </p:cNvPr>
          <p:cNvPicPr>
            <a:picLocks noChangeAspect="1"/>
          </p:cNvPicPr>
          <p:nvPr/>
        </p:nvPicPr>
        <p:blipFill rotWithShape="1">
          <a:blip r:embed="rId2"/>
          <a:srcRect r="-211" b="86357"/>
          <a:stretch/>
        </p:blipFill>
        <p:spPr>
          <a:xfrm>
            <a:off x="7171480" y="47051"/>
            <a:ext cx="4944802" cy="1008225"/>
          </a:xfrm>
          <a:prstGeom prst="rect">
            <a:avLst/>
          </a:prstGeom>
        </p:spPr>
      </p:pic>
      <p:sp>
        <p:nvSpPr>
          <p:cNvPr id="6" name="Pfeil: gebogen 5">
            <a:extLst>
              <a:ext uri="{FF2B5EF4-FFF2-40B4-BE49-F238E27FC236}">
                <a16:creationId xmlns:a16="http://schemas.microsoft.com/office/drawing/2014/main" id="{BEBC298D-D007-1D00-E5F8-F06678196F23}"/>
              </a:ext>
            </a:extLst>
          </p:cNvPr>
          <p:cNvSpPr/>
          <p:nvPr/>
        </p:nvSpPr>
        <p:spPr>
          <a:xfrm>
            <a:off x="3893506" y="1022960"/>
            <a:ext cx="2515643" cy="1889342"/>
          </a:xfrm>
          <a:prstGeom prst="circularArrow">
            <a:avLst/>
          </a:prstGeom>
          <a:solidFill>
            <a:srgbClr val="0D6B37">
              <a:alpha val="9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Textfeld 7">
            <a:extLst>
              <a:ext uri="{FF2B5EF4-FFF2-40B4-BE49-F238E27FC236}">
                <a16:creationId xmlns:a16="http://schemas.microsoft.com/office/drawing/2014/main" id="{F0CB4A74-9579-DE3D-921B-98F2FA65CADE}"/>
              </a:ext>
            </a:extLst>
          </p:cNvPr>
          <p:cNvSpPr txBox="1"/>
          <p:nvPr/>
        </p:nvSpPr>
        <p:spPr>
          <a:xfrm>
            <a:off x="6492657" y="1273479"/>
            <a:ext cx="55302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t>Brücken bauen, indem …</a:t>
            </a:r>
          </a:p>
          <a:p>
            <a:r>
              <a:rPr lang="de-DE" dirty="0"/>
              <a:t>Building Bridges </a:t>
            </a:r>
            <a:r>
              <a:rPr lang="de-DE" dirty="0" err="1"/>
              <a:t>by</a:t>
            </a:r>
            <a:r>
              <a:rPr lang="de-DE" dirty="0"/>
              <a:t>...</a:t>
            </a:r>
          </a:p>
        </p:txBody>
      </p:sp>
      <p:pic>
        <p:nvPicPr>
          <p:cNvPr id="30" name="Grafik 29" descr="How are these things possible? – Bern Leckie">
            <a:extLst>
              <a:ext uri="{FF2B5EF4-FFF2-40B4-BE49-F238E27FC236}">
                <a16:creationId xmlns:a16="http://schemas.microsoft.com/office/drawing/2014/main" id="{50320930-747A-AA10-CA99-C2560BBBF64B}"/>
              </a:ext>
            </a:extLst>
          </p:cNvPr>
          <p:cNvPicPr>
            <a:picLocks noChangeAspect="1"/>
          </p:cNvPicPr>
          <p:nvPr/>
        </p:nvPicPr>
        <p:blipFill>
          <a:blip r:embed="rId3"/>
          <a:stretch>
            <a:fillRect/>
          </a:stretch>
        </p:blipFill>
        <p:spPr>
          <a:xfrm>
            <a:off x="2167003" y="1235580"/>
            <a:ext cx="1354898" cy="1067442"/>
          </a:xfrm>
          <a:prstGeom prst="rect">
            <a:avLst/>
          </a:prstGeom>
        </p:spPr>
      </p:pic>
      <p:sp>
        <p:nvSpPr>
          <p:cNvPr id="36" name="Rechteck: gefaltete Ecke 35">
            <a:extLst>
              <a:ext uri="{FF2B5EF4-FFF2-40B4-BE49-F238E27FC236}">
                <a16:creationId xmlns:a16="http://schemas.microsoft.com/office/drawing/2014/main" id="{53238DA7-3ECF-D0B7-640D-395EAAD8704A}"/>
              </a:ext>
            </a:extLst>
          </p:cNvPr>
          <p:cNvSpPr/>
          <p:nvPr/>
        </p:nvSpPr>
        <p:spPr>
          <a:xfrm>
            <a:off x="10173221" y="2281823"/>
            <a:ext cx="184758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enhancing</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the</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school's</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vibrant</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atmosphere</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with</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parents</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actively</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participating</a:t>
            </a:r>
            <a:r>
              <a:rPr lang="de-DE" sz="1200" dirty="0">
                <a:solidFill>
                  <a:schemeClr val="tx1"/>
                </a:solidFill>
                <a:latin typeface="Avenir Next LT Pro Light"/>
                <a:cs typeface="Segoe UI"/>
              </a:rPr>
              <a:t> in and </a:t>
            </a:r>
            <a:r>
              <a:rPr lang="de-DE" sz="1200" dirty="0" err="1">
                <a:solidFill>
                  <a:schemeClr val="tx1"/>
                </a:solidFill>
                <a:latin typeface="Avenir Next LT Pro Light"/>
                <a:cs typeface="Segoe UI"/>
              </a:rPr>
              <a:t>contributing</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to</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school</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activities</a:t>
            </a:r>
            <a:r>
              <a:rPr lang="de-DE" sz="1200" dirty="0">
                <a:solidFill>
                  <a:schemeClr val="tx1"/>
                </a:solidFill>
                <a:latin typeface="Avenir Next LT Pro Light"/>
                <a:cs typeface="Segoe UI"/>
              </a:rPr>
              <a:t>.</a:t>
            </a:r>
          </a:p>
          <a:p>
            <a:endParaRPr lang="de-DE" sz="1200" dirty="0">
              <a:solidFill>
                <a:schemeClr val="tx1"/>
              </a:solidFill>
              <a:latin typeface="Avenir Next LT Pro Light"/>
              <a:cs typeface="Segoe UI"/>
            </a:endParaRPr>
          </a:p>
          <a:p>
            <a:r>
              <a:rPr lang="de-DE" sz="1200" dirty="0">
                <a:solidFill>
                  <a:schemeClr val="tx1"/>
                </a:solidFill>
                <a:latin typeface="Avenir Next LT Pro Light"/>
                <a:cs typeface="Segoe UI"/>
              </a:rPr>
              <a:t>… die lebhafte Atmosphäre der Schule durch die aktive Teilnahme und den Beitrag der Eltern zu Schulaktivitäten unterstützt wird.</a:t>
            </a:r>
          </a:p>
        </p:txBody>
      </p:sp>
      <p:sp>
        <p:nvSpPr>
          <p:cNvPr id="37" name="Rechteck: gefaltete Ecke 36">
            <a:extLst>
              <a:ext uri="{FF2B5EF4-FFF2-40B4-BE49-F238E27FC236}">
                <a16:creationId xmlns:a16="http://schemas.microsoft.com/office/drawing/2014/main" id="{C1A48F9D-B8E0-7F4A-17E9-C13CF0372B31}"/>
              </a:ext>
            </a:extLst>
          </p:cNvPr>
          <p:cNvSpPr/>
          <p:nvPr/>
        </p:nvSpPr>
        <p:spPr>
          <a:xfrm>
            <a:off x="8210809" y="2281822"/>
            <a:ext cx="184758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promoting</a:t>
            </a:r>
            <a:r>
              <a:rPr lang="de-DE" sz="1200" dirty="0">
                <a:solidFill>
                  <a:schemeClr val="tx1"/>
                </a:solidFill>
                <a:latin typeface="Avenir Next LT Pro Light"/>
                <a:cs typeface="Segoe UI"/>
              </a:rPr>
              <a:t> international </a:t>
            </a:r>
            <a:r>
              <a:rPr lang="de-DE" sz="1200" dirty="0" err="1">
                <a:solidFill>
                  <a:schemeClr val="tx1"/>
                </a:solidFill>
                <a:latin typeface="Avenir Next LT Pro Light"/>
                <a:cs typeface="Segoe UI"/>
              </a:rPr>
              <a:t>exchange</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through</a:t>
            </a:r>
            <a:r>
              <a:rPr lang="de-DE" sz="1200" dirty="0">
                <a:solidFill>
                  <a:schemeClr val="tx1"/>
                </a:solidFill>
                <a:latin typeface="Avenir Next LT Pro Light"/>
                <a:cs typeface="Segoe UI"/>
              </a:rPr>
              <a:t> multilingual and </a:t>
            </a:r>
            <a:r>
              <a:rPr lang="de-DE" sz="1200" dirty="0" err="1">
                <a:solidFill>
                  <a:schemeClr val="tx1"/>
                </a:solidFill>
                <a:latin typeface="Avenir Next LT Pro Light"/>
                <a:cs typeface="Segoe UI"/>
              </a:rPr>
              <a:t>intercultural</a:t>
            </a:r>
            <a:r>
              <a:rPr lang="de-DE" sz="1200" dirty="0">
                <a:solidFill>
                  <a:schemeClr val="tx1"/>
                </a:solidFill>
                <a:latin typeface="Avenir Next LT Pro Light"/>
                <a:cs typeface="Segoe UI"/>
              </a:rPr>
              <a:t> </a:t>
            </a:r>
            <a:r>
              <a:rPr lang="de-DE" sz="1200" dirty="0" err="1">
                <a:solidFill>
                  <a:schemeClr val="tx1"/>
                </a:solidFill>
                <a:latin typeface="Avenir Next LT Pro Light"/>
                <a:cs typeface="Segoe UI"/>
              </a:rPr>
              <a:t>colaboration</a:t>
            </a:r>
            <a:r>
              <a:rPr lang="de-DE" sz="1200" dirty="0">
                <a:solidFill>
                  <a:schemeClr val="tx1"/>
                </a:solidFill>
                <a:latin typeface="Avenir Next LT Pro Light"/>
                <a:cs typeface="Segoe UI"/>
              </a:rPr>
              <a:t>.</a:t>
            </a:r>
            <a:r>
              <a:rPr lang="en-US" sz="1200" dirty="0">
                <a:solidFill>
                  <a:schemeClr val="tx1"/>
                </a:solidFill>
                <a:latin typeface="Avenir Next LT Pro Light"/>
                <a:cs typeface="Segoe UI"/>
              </a:rPr>
              <a:t>​​</a:t>
            </a:r>
          </a:p>
          <a:p>
            <a:pPr rtl="0"/>
            <a:r>
              <a:rPr lang="de-DE" sz="1200" dirty="0">
                <a:solidFill>
                  <a:schemeClr val="tx1"/>
                </a:solidFill>
                <a:latin typeface="Avenir Next LT Pro Light"/>
                <a:cs typeface="Segoe UI"/>
              </a:rPr>
              <a:t>​</a:t>
            </a:r>
            <a:r>
              <a:rPr lang="en-US" sz="1200" dirty="0">
                <a:solidFill>
                  <a:schemeClr val="tx1"/>
                </a:solidFill>
                <a:latin typeface="Avenir Next LT Pro Light"/>
                <a:cs typeface="Segoe UI"/>
              </a:rPr>
              <a:t>​</a:t>
            </a:r>
          </a:p>
          <a:p>
            <a:r>
              <a:rPr lang="de-DE" sz="1200" dirty="0">
                <a:solidFill>
                  <a:schemeClr val="tx1"/>
                </a:solidFill>
                <a:latin typeface="Avenir Next LT Pro Light"/>
                <a:cs typeface="Segoe UI"/>
              </a:rPr>
              <a:t>… wir internationalen </a:t>
            </a:r>
          </a:p>
          <a:p>
            <a:r>
              <a:rPr lang="de-DE" sz="1200" dirty="0">
                <a:solidFill>
                  <a:schemeClr val="tx1"/>
                </a:solidFill>
                <a:latin typeface="Avenir Next LT Pro Light"/>
                <a:cs typeface="Segoe UI"/>
              </a:rPr>
              <a:t>Austausch durch </a:t>
            </a:r>
          </a:p>
          <a:p>
            <a:r>
              <a:rPr lang="de-DE" sz="1200" dirty="0">
                <a:solidFill>
                  <a:schemeClr val="tx1"/>
                </a:solidFill>
                <a:latin typeface="Avenir Next LT Pro Light"/>
                <a:cs typeface="Segoe UI"/>
              </a:rPr>
              <a:t>Mehrsprachigkeit </a:t>
            </a:r>
          </a:p>
          <a:p>
            <a:r>
              <a:rPr lang="de-DE" sz="1200" dirty="0">
                <a:solidFill>
                  <a:schemeClr val="tx1"/>
                </a:solidFill>
                <a:latin typeface="Avenir Next LT Pro Light"/>
                <a:cs typeface="Segoe UI"/>
              </a:rPr>
              <a:t>und interkulturelle </a:t>
            </a:r>
          </a:p>
          <a:p>
            <a:r>
              <a:rPr lang="de-DE" sz="1200" dirty="0">
                <a:solidFill>
                  <a:schemeClr val="tx1"/>
                </a:solidFill>
                <a:latin typeface="Avenir Next LT Pro Light"/>
                <a:cs typeface="Segoe UI"/>
              </a:rPr>
              <a:t>Begegnungen fördern.</a:t>
            </a:r>
            <a:r>
              <a:rPr lang="en-US" sz="1400" dirty="0">
                <a:solidFill>
                  <a:schemeClr val="tx1"/>
                </a:solidFill>
                <a:latin typeface="Avenir Next LT Pro Light"/>
                <a:cs typeface="Segoe UI"/>
              </a:rPr>
              <a:t>​</a:t>
            </a:r>
            <a:endParaRPr lang="de-DE" sz="1400" dirty="0">
              <a:solidFill>
                <a:schemeClr val="tx1"/>
              </a:solidFill>
              <a:latin typeface="Avenir Next LT Pro Light"/>
              <a:cs typeface="Segoe UI"/>
            </a:endParaRPr>
          </a:p>
        </p:txBody>
      </p:sp>
      <p:sp>
        <p:nvSpPr>
          <p:cNvPr id="38" name="Rechteck: gefaltete Ecke 37">
            <a:extLst>
              <a:ext uri="{FF2B5EF4-FFF2-40B4-BE49-F238E27FC236}">
                <a16:creationId xmlns:a16="http://schemas.microsoft.com/office/drawing/2014/main" id="{2AD5A5C8-50D3-B152-70B9-FE8C04A80A0D}"/>
              </a:ext>
            </a:extLst>
          </p:cNvPr>
          <p:cNvSpPr/>
          <p:nvPr/>
        </p:nvSpPr>
        <p:spPr>
          <a:xfrm>
            <a:off x="6248398" y="2281822"/>
            <a:ext cx="184758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200" dirty="0">
                <a:solidFill>
                  <a:schemeClr val="tx1"/>
                </a:solidFill>
                <a:latin typeface="Avenir Next LT Pro Light"/>
                <a:cs typeface="Segoe UI"/>
              </a:rPr>
              <a:t>… cultivating a responsibility for nature, environment and society in </a:t>
            </a:r>
          </a:p>
          <a:p>
            <a:r>
              <a:rPr lang="de-DE" sz="1200" dirty="0">
                <a:solidFill>
                  <a:schemeClr val="tx1"/>
                </a:solidFill>
                <a:latin typeface="Avenir Next LT Pro Light"/>
                <a:cs typeface="Segoe UI"/>
              </a:rPr>
              <a:t>order to develop </a:t>
            </a:r>
          </a:p>
          <a:p>
            <a:r>
              <a:rPr lang="de-DE" sz="1200" dirty="0">
                <a:solidFill>
                  <a:schemeClr val="tx1"/>
                </a:solidFill>
                <a:latin typeface="Avenir Next LT Pro Light"/>
                <a:cs typeface="Segoe UI"/>
              </a:rPr>
              <a:t>sustainable attitudes </a:t>
            </a:r>
          </a:p>
          <a:p>
            <a:r>
              <a:rPr lang="de-DE" sz="1200" dirty="0">
                <a:solidFill>
                  <a:schemeClr val="tx1"/>
                </a:solidFill>
                <a:latin typeface="Avenir Next LT Pro Light"/>
                <a:cs typeface="Segoe UI"/>
              </a:rPr>
              <a:t>and practices.</a:t>
            </a:r>
            <a:r>
              <a:rPr lang="en-GB" sz="1200" dirty="0">
                <a:solidFill>
                  <a:schemeClr val="tx1"/>
                </a:solidFill>
                <a:latin typeface="Avenir Next LT Pro Light"/>
                <a:cs typeface="Segoe UI"/>
              </a:rPr>
              <a:t> </a:t>
            </a:r>
            <a:endParaRPr lang="en-US" sz="1200" dirty="0">
              <a:solidFill>
                <a:schemeClr val="tx1"/>
              </a:solidFill>
              <a:latin typeface="Avenir Next LT Pro Light"/>
              <a:cs typeface="Segoe UI"/>
            </a:endParaRPr>
          </a:p>
          <a:p>
            <a:endParaRPr lang="en-US" sz="1200" dirty="0">
              <a:solidFill>
                <a:schemeClr val="tx1"/>
              </a:solidFill>
              <a:latin typeface="Avenir Next LT Pro Light"/>
              <a:cs typeface="Segoe UI"/>
            </a:endParaRPr>
          </a:p>
          <a:p>
            <a:r>
              <a:rPr lang="de-DE" sz="1200" dirty="0">
                <a:solidFill>
                  <a:schemeClr val="tx1"/>
                </a:solidFill>
                <a:latin typeface="Avenir Next LT Pro Light"/>
                <a:cs typeface="Segoe UI"/>
              </a:rPr>
              <a:t>...wir einen </a:t>
            </a:r>
          </a:p>
          <a:p>
            <a:r>
              <a:rPr lang="de-DE" sz="1200" dirty="0">
                <a:solidFill>
                  <a:schemeClr val="tx1"/>
                </a:solidFill>
                <a:latin typeface="Avenir Next LT Pro Light"/>
                <a:cs typeface="Segoe UI"/>
              </a:rPr>
              <a:t>verantwortungs-bewussten Umgang mit der Natur, Umwelt </a:t>
            </a:r>
          </a:p>
          <a:p>
            <a:r>
              <a:rPr lang="de-DE" sz="1200" dirty="0">
                <a:solidFill>
                  <a:schemeClr val="tx1"/>
                </a:solidFill>
                <a:latin typeface="Avenir Next LT Pro Light"/>
                <a:cs typeface="Segoe UI"/>
              </a:rPr>
              <a:t>und Gesellschaft stärken und so</a:t>
            </a:r>
          </a:p>
          <a:p>
            <a:r>
              <a:rPr lang="de-DE" sz="1200" dirty="0">
                <a:solidFill>
                  <a:schemeClr val="tx1"/>
                </a:solidFill>
                <a:latin typeface="Avenir Next LT Pro Light"/>
                <a:cs typeface="Segoe UI"/>
              </a:rPr>
              <a:t>nachhaltige </a:t>
            </a:r>
          </a:p>
          <a:p>
            <a:r>
              <a:rPr lang="de-DE" sz="1200" dirty="0">
                <a:solidFill>
                  <a:schemeClr val="tx1"/>
                </a:solidFill>
                <a:latin typeface="Avenir Next LT Pro Light"/>
                <a:cs typeface="Segoe UI"/>
              </a:rPr>
              <a:t>Einstellungen und </a:t>
            </a:r>
          </a:p>
          <a:p>
            <a:r>
              <a:rPr lang="de-DE" sz="1200" dirty="0">
                <a:solidFill>
                  <a:schemeClr val="tx1"/>
                </a:solidFill>
                <a:latin typeface="Avenir Next LT Pro Light"/>
                <a:cs typeface="Segoe UI"/>
              </a:rPr>
              <a:t>Verhaltensweisen </a:t>
            </a:r>
          </a:p>
          <a:p>
            <a:r>
              <a:rPr lang="de-DE" sz="1200" dirty="0">
                <a:solidFill>
                  <a:schemeClr val="tx1"/>
                </a:solidFill>
                <a:latin typeface="Avenir Next LT Pro Light"/>
                <a:cs typeface="Segoe UI"/>
              </a:rPr>
              <a:t>entwickeln.</a:t>
            </a:r>
            <a:r>
              <a:rPr lang="en-GB" sz="1200" dirty="0">
                <a:solidFill>
                  <a:schemeClr val="tx1"/>
                </a:solidFill>
                <a:latin typeface="Avenir Next LT Pro Light"/>
                <a:cs typeface="Segoe UI"/>
              </a:rPr>
              <a:t> </a:t>
            </a:r>
            <a:r>
              <a:rPr lang="en-US" sz="1200" dirty="0">
                <a:solidFill>
                  <a:schemeClr val="tx1"/>
                </a:solidFill>
                <a:latin typeface="Avenir Next LT Pro Light"/>
                <a:cs typeface="Segoe UI"/>
              </a:rPr>
              <a:t> </a:t>
            </a:r>
            <a:endParaRPr lang="de-DE" sz="1200" dirty="0">
              <a:solidFill>
                <a:schemeClr val="tx1"/>
              </a:solidFill>
              <a:latin typeface="Avenir Next LT Pro Light"/>
              <a:cs typeface="Segoe UI"/>
            </a:endParaRPr>
          </a:p>
        </p:txBody>
      </p:sp>
      <p:sp>
        <p:nvSpPr>
          <p:cNvPr id="39" name="Rechteck: gefaltete Ecke 38">
            <a:extLst>
              <a:ext uri="{FF2B5EF4-FFF2-40B4-BE49-F238E27FC236}">
                <a16:creationId xmlns:a16="http://schemas.microsoft.com/office/drawing/2014/main" id="{867F5082-549B-8FB2-F2E8-CBC7EE3C3BAE}"/>
              </a:ext>
            </a:extLst>
          </p:cNvPr>
          <p:cNvSpPr/>
          <p:nvPr/>
        </p:nvSpPr>
        <p:spPr>
          <a:xfrm>
            <a:off x="4244234" y="2281822"/>
            <a:ext cx="184758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de-DE" sz="1200" dirty="0">
                <a:solidFill>
                  <a:schemeClr val="tx1"/>
                </a:solidFill>
                <a:latin typeface="Avenir Next LT Pro Light"/>
                <a:cs typeface="Segoe UI"/>
              </a:rPr>
              <a:t>… developing a range ofskills and fostering a curiosity for life-long learning and individual success.</a:t>
            </a:r>
            <a:r>
              <a:rPr lang="en-US" sz="1200" dirty="0">
                <a:solidFill>
                  <a:schemeClr val="tx1"/>
                </a:solidFill>
                <a:latin typeface="Avenir Next LT Pro Light"/>
                <a:cs typeface="Segoe UI"/>
              </a:rPr>
              <a:t>​</a:t>
            </a:r>
            <a:endParaRPr lang="de-DE" sz="1200" dirty="0">
              <a:solidFill>
                <a:schemeClr val="tx1"/>
              </a:solidFill>
              <a:latin typeface="Avenir Next LT Pro Light"/>
              <a:cs typeface="Segoe UI"/>
            </a:endParaRPr>
          </a:p>
          <a:p>
            <a:endParaRPr lang="de-DE" sz="1200" dirty="0">
              <a:solidFill>
                <a:schemeClr val="tx1"/>
              </a:solidFill>
              <a:latin typeface="Avenir Next LT Pro Light"/>
              <a:cs typeface="Segoe UI"/>
            </a:endParaRPr>
          </a:p>
          <a:p>
            <a:r>
              <a:rPr lang="de-DE" sz="1200" dirty="0">
                <a:solidFill>
                  <a:schemeClr val="tx1"/>
                </a:solidFill>
                <a:latin typeface="Avenir Next LT Pro Light"/>
                <a:cs typeface="Segoe UI"/>
              </a:rPr>
              <a:t>… wir ein breites Spektrum an Fähigkeiten entwickeln, Neugier für lebenslanges Lernenwecken und </a:t>
            </a:r>
          </a:p>
          <a:p>
            <a:r>
              <a:rPr lang="de-DE" sz="1200" dirty="0">
                <a:solidFill>
                  <a:schemeClr val="tx1"/>
                </a:solidFill>
                <a:latin typeface="Avenir Next LT Pro Light"/>
                <a:cs typeface="Segoe UI"/>
              </a:rPr>
              <a:t>individuellen Erfolg ermöglichen.</a:t>
            </a:r>
          </a:p>
        </p:txBody>
      </p:sp>
      <p:sp>
        <p:nvSpPr>
          <p:cNvPr id="40" name="Rechteck: gefaltete Ecke 39">
            <a:extLst>
              <a:ext uri="{FF2B5EF4-FFF2-40B4-BE49-F238E27FC236}">
                <a16:creationId xmlns:a16="http://schemas.microsoft.com/office/drawing/2014/main" id="{F975FF3A-E146-3AE6-C9AD-369904EC7F00}"/>
              </a:ext>
            </a:extLst>
          </p:cNvPr>
          <p:cNvSpPr/>
          <p:nvPr/>
        </p:nvSpPr>
        <p:spPr>
          <a:xfrm>
            <a:off x="2292261" y="2281822"/>
            <a:ext cx="184758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de-DE" sz="1200" dirty="0">
                <a:solidFill>
                  <a:schemeClr val="tx1"/>
                </a:solidFill>
                <a:latin typeface="Avenir Next LT Pro Light"/>
                <a:cs typeface="Segoe UI"/>
              </a:rPr>
              <a:t>...connecting our</a:t>
            </a:r>
          </a:p>
          <a:p>
            <a:r>
              <a:rPr lang="de-DE" sz="1200" dirty="0">
                <a:solidFill>
                  <a:schemeClr val="tx1"/>
                </a:solidFill>
                <a:latin typeface="Avenir Next LT Pro Light"/>
                <a:cs typeface="Segoe UI"/>
              </a:rPr>
              <a:t>learning community to </a:t>
            </a:r>
          </a:p>
          <a:p>
            <a:r>
              <a:rPr lang="de-DE" sz="1200" dirty="0">
                <a:solidFill>
                  <a:schemeClr val="tx1"/>
                </a:solidFill>
                <a:latin typeface="Avenir Next LT Pro Light"/>
                <a:cs typeface="Segoe UI"/>
              </a:rPr>
              <a:t>opportunities in Germany, Ghana and worldwide.</a:t>
            </a:r>
          </a:p>
          <a:p>
            <a:pPr marL="285750" indent="-285750">
              <a:buFont typeface="Arial"/>
              <a:buChar char="•"/>
            </a:pPr>
            <a:endParaRPr lang="de-DE" sz="1200" dirty="0">
              <a:solidFill>
                <a:schemeClr val="tx1"/>
              </a:solidFill>
              <a:latin typeface="Avenir Next LT Pro Light"/>
              <a:cs typeface="Segoe UI"/>
            </a:endParaRPr>
          </a:p>
          <a:p>
            <a:pPr marL="285750" indent="-285750">
              <a:buFont typeface="Arial"/>
              <a:buChar char="•"/>
            </a:pPr>
            <a:endParaRPr lang="de-DE" sz="1200" dirty="0">
              <a:solidFill>
                <a:schemeClr val="tx1"/>
              </a:solidFill>
              <a:latin typeface="Avenir Next LT Pro Light"/>
              <a:cs typeface="Segoe UI"/>
            </a:endParaRPr>
          </a:p>
          <a:p>
            <a:pPr marL="285750" indent="-285750">
              <a:buFont typeface="Arial"/>
              <a:buChar char="•"/>
            </a:pPr>
            <a:endParaRPr lang="de-DE" sz="1200" dirty="0">
              <a:solidFill>
                <a:schemeClr val="tx1"/>
              </a:solidFill>
              <a:latin typeface="Avenir Next LT Pro Light"/>
              <a:cs typeface="Segoe UI"/>
            </a:endParaRPr>
          </a:p>
          <a:p>
            <a:r>
              <a:rPr lang="de-DE" sz="1200" dirty="0">
                <a:solidFill>
                  <a:schemeClr val="tx1"/>
                </a:solidFill>
                <a:latin typeface="Avenir Next LT Pro Light"/>
                <a:cs typeface="Segoe UI"/>
              </a:rPr>
              <a:t>...wir unsere </a:t>
            </a:r>
          </a:p>
          <a:p>
            <a:r>
              <a:rPr lang="de-DE" sz="1200" dirty="0">
                <a:solidFill>
                  <a:schemeClr val="tx1"/>
                </a:solidFill>
                <a:latin typeface="Avenir Next LT Pro Light"/>
                <a:cs typeface="Segoe UI"/>
              </a:rPr>
              <a:t>Lerngemeinschaft mit Möglichkeiten in Deutschland, Ghana und weltweit verbinden.</a:t>
            </a:r>
          </a:p>
        </p:txBody>
      </p:sp>
      <p:sp>
        <p:nvSpPr>
          <p:cNvPr id="41" name="Rechteck: gefaltete Ecke 40">
            <a:extLst>
              <a:ext uri="{FF2B5EF4-FFF2-40B4-BE49-F238E27FC236}">
                <a16:creationId xmlns:a16="http://schemas.microsoft.com/office/drawing/2014/main" id="{49515B4E-49A8-90E4-9E9D-184C961E8E24}"/>
              </a:ext>
            </a:extLst>
          </p:cNvPr>
          <p:cNvSpPr/>
          <p:nvPr/>
        </p:nvSpPr>
        <p:spPr>
          <a:xfrm>
            <a:off x="319412" y="2281822"/>
            <a:ext cx="184758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a:r>
              <a:rPr lang="en-US" sz="1200" baseline="0" dirty="0">
                <a:solidFill>
                  <a:schemeClr val="tx1"/>
                </a:solidFill>
                <a:latin typeface="Avenir Next LT Pro Light"/>
                <a:ea typeface="Segoe UI"/>
                <a:cs typeface="Segoe UI"/>
              </a:rPr>
              <a:t>...creating a safe and inclusive environment where diversity is embraced, difference </a:t>
            </a:r>
          </a:p>
          <a:p>
            <a:pPr rtl="0"/>
            <a:r>
              <a:rPr lang="en-US" sz="1200" baseline="0" dirty="0">
                <a:solidFill>
                  <a:schemeClr val="tx1"/>
                </a:solidFill>
                <a:latin typeface="Avenir Next LT Pro Light"/>
                <a:ea typeface="Segoe UI"/>
                <a:cs typeface="Segoe UI"/>
              </a:rPr>
              <a:t>is respected </a:t>
            </a:r>
            <a:r>
              <a:rPr lang="en-US" sz="1200" dirty="0">
                <a:solidFill>
                  <a:schemeClr val="tx1"/>
                </a:solidFill>
                <a:latin typeface="Avenir Next LT Pro Light"/>
                <a:ea typeface="Segoe UI"/>
                <a:cs typeface="Segoe UI"/>
              </a:rPr>
              <a:t>an</a:t>
            </a:r>
            <a:r>
              <a:rPr lang="en-US" sz="1200" baseline="0" dirty="0">
                <a:solidFill>
                  <a:schemeClr val="tx1"/>
                </a:solidFill>
                <a:latin typeface="Avenir Next LT Pro Light"/>
                <a:ea typeface="Segoe UI"/>
                <a:cs typeface="Segoe UI"/>
              </a:rPr>
              <a:t> empathy is paramount.</a:t>
            </a:r>
            <a:r>
              <a:rPr lang="de-DE" sz="1200" dirty="0">
                <a:solidFill>
                  <a:schemeClr val="tx1"/>
                </a:solidFill>
                <a:latin typeface="Avenir Next LT Pro Light"/>
                <a:ea typeface="Segoe UI"/>
                <a:cs typeface="Segoe UI"/>
              </a:rPr>
              <a:t>​</a:t>
            </a:r>
          </a:p>
          <a:p>
            <a:endParaRPr lang="de-DE" sz="1200" dirty="0">
              <a:solidFill>
                <a:schemeClr val="tx1"/>
              </a:solidFill>
              <a:latin typeface="Avenir Next LT Pro Light"/>
              <a:ea typeface="Segoe UI"/>
              <a:cs typeface="Segoe UI"/>
            </a:endParaRPr>
          </a:p>
          <a:p>
            <a:r>
              <a:rPr lang="en-US" sz="1200" baseline="0" dirty="0">
                <a:solidFill>
                  <a:schemeClr val="tx1"/>
                </a:solidFill>
                <a:latin typeface="Avenir Next LT Pro Light"/>
                <a:ea typeface="Segoe UI"/>
                <a:cs typeface="Segoe UI"/>
              </a:rPr>
              <a:t>...</a:t>
            </a:r>
            <a:r>
              <a:rPr lang="en-US" sz="1200" dirty="0" err="1">
                <a:solidFill>
                  <a:schemeClr val="tx1"/>
                </a:solidFill>
                <a:latin typeface="Avenir Next LT Pro Light"/>
                <a:ea typeface="Segoe UI"/>
                <a:cs typeface="Segoe UI"/>
              </a:rPr>
              <a:t>wir</a:t>
            </a:r>
            <a:r>
              <a:rPr lang="en-US" sz="1200" dirty="0">
                <a:solidFill>
                  <a:schemeClr val="tx1"/>
                </a:solidFill>
                <a:latin typeface="Avenir Next LT Pro Light"/>
                <a:ea typeface="Segoe UI"/>
                <a:cs typeface="Segoe UI"/>
              </a:rPr>
              <a:t> </a:t>
            </a:r>
            <a:r>
              <a:rPr lang="en-US" sz="1200" baseline="0" dirty="0" err="1">
                <a:solidFill>
                  <a:schemeClr val="tx1"/>
                </a:solidFill>
                <a:latin typeface="Avenir Next LT Pro Light"/>
                <a:ea typeface="Segoe UI"/>
                <a:cs typeface="Segoe UI"/>
              </a:rPr>
              <a:t>eine</a:t>
            </a:r>
            <a:r>
              <a:rPr lang="en-US" sz="1200" baseline="0" dirty="0">
                <a:solidFill>
                  <a:schemeClr val="tx1"/>
                </a:solidFill>
                <a:latin typeface="Avenir Next LT Pro Light"/>
                <a:ea typeface="Segoe UI"/>
                <a:cs typeface="Segoe UI"/>
              </a:rPr>
              <a:t> </a:t>
            </a:r>
            <a:r>
              <a:rPr lang="en-US" sz="1200" baseline="0" dirty="0" err="1">
                <a:solidFill>
                  <a:schemeClr val="tx1"/>
                </a:solidFill>
                <a:latin typeface="Avenir Next LT Pro Light"/>
                <a:ea typeface="Segoe UI"/>
                <a:cs typeface="Segoe UI"/>
              </a:rPr>
              <a:t>sichere</a:t>
            </a:r>
            <a:r>
              <a:rPr lang="en-US" sz="1200" baseline="0" dirty="0">
                <a:solidFill>
                  <a:schemeClr val="tx1"/>
                </a:solidFill>
                <a:latin typeface="Avenir Next LT Pro Light"/>
                <a:ea typeface="Segoe UI"/>
                <a:cs typeface="Segoe UI"/>
              </a:rPr>
              <a:t> und </a:t>
            </a:r>
          </a:p>
          <a:p>
            <a:r>
              <a:rPr lang="en-US" sz="1200" baseline="0" dirty="0" err="1">
                <a:solidFill>
                  <a:schemeClr val="tx1"/>
                </a:solidFill>
                <a:latin typeface="Avenir Next LT Pro Light"/>
                <a:ea typeface="Segoe UI"/>
                <a:cs typeface="Segoe UI"/>
              </a:rPr>
              <a:t>inklusive</a:t>
            </a:r>
            <a:r>
              <a:rPr lang="en-US" sz="1200" baseline="0" dirty="0">
                <a:solidFill>
                  <a:schemeClr val="tx1"/>
                </a:solidFill>
                <a:latin typeface="Avenir Next LT Pro Light"/>
                <a:ea typeface="Segoe UI"/>
                <a:cs typeface="Segoe UI"/>
              </a:rPr>
              <a:t> </a:t>
            </a:r>
            <a:r>
              <a:rPr lang="en-US" sz="1200" dirty="0" err="1">
                <a:solidFill>
                  <a:schemeClr val="tx1"/>
                </a:solidFill>
                <a:latin typeface="Avenir Next LT Pro Light"/>
                <a:ea typeface="Segoe UI"/>
                <a:cs typeface="Segoe UI"/>
              </a:rPr>
              <a:t>Umgebung</a:t>
            </a:r>
            <a:r>
              <a:rPr lang="en-US" sz="1200" baseline="0" dirty="0">
                <a:solidFill>
                  <a:schemeClr val="tx1"/>
                </a:solidFill>
                <a:latin typeface="Avenir Next LT Pro Light"/>
                <a:ea typeface="Segoe UI"/>
                <a:cs typeface="Segoe UI"/>
              </a:rPr>
              <a:t> </a:t>
            </a:r>
          </a:p>
          <a:p>
            <a:r>
              <a:rPr lang="en-US" sz="1200" baseline="0" dirty="0" err="1">
                <a:solidFill>
                  <a:schemeClr val="tx1"/>
                </a:solidFill>
                <a:latin typeface="Avenir Next LT Pro Light"/>
                <a:ea typeface="Segoe UI"/>
                <a:cs typeface="Segoe UI"/>
              </a:rPr>
              <a:t>schaffen</a:t>
            </a:r>
            <a:r>
              <a:rPr lang="en-US" sz="1200" baseline="0" dirty="0">
                <a:solidFill>
                  <a:schemeClr val="tx1"/>
                </a:solidFill>
                <a:latin typeface="Avenir Next LT Pro Light"/>
                <a:ea typeface="Segoe UI"/>
                <a:cs typeface="Segoe UI"/>
              </a:rPr>
              <a:t>,</a:t>
            </a:r>
            <a:r>
              <a:rPr lang="en-US" sz="1200" dirty="0">
                <a:solidFill>
                  <a:schemeClr val="tx1"/>
                </a:solidFill>
                <a:latin typeface="Avenir Next LT Pro Light"/>
                <a:ea typeface="Segoe UI"/>
                <a:cs typeface="Segoe UI"/>
              </a:rPr>
              <a:t> in der</a:t>
            </a:r>
            <a:r>
              <a:rPr lang="en-US" sz="1200" baseline="0" dirty="0">
                <a:solidFill>
                  <a:schemeClr val="tx1"/>
                </a:solidFill>
                <a:latin typeface="Avenir Next LT Pro Light"/>
                <a:ea typeface="Segoe UI"/>
                <a:cs typeface="Segoe UI"/>
              </a:rPr>
              <a:t> </a:t>
            </a:r>
            <a:r>
              <a:rPr lang="en-US" sz="1200" baseline="0" dirty="0" err="1">
                <a:solidFill>
                  <a:schemeClr val="tx1"/>
                </a:solidFill>
                <a:latin typeface="Avenir Next LT Pro Light"/>
                <a:ea typeface="Segoe UI"/>
                <a:cs typeface="Segoe UI"/>
              </a:rPr>
              <a:t>Vielfalt</a:t>
            </a:r>
            <a:r>
              <a:rPr lang="en-US" sz="1200" baseline="0" dirty="0">
                <a:solidFill>
                  <a:schemeClr val="tx1"/>
                </a:solidFill>
                <a:latin typeface="Avenir Next LT Pro Light"/>
                <a:ea typeface="Segoe UI"/>
                <a:cs typeface="Segoe UI"/>
              </a:rPr>
              <a:t> </a:t>
            </a:r>
            <a:r>
              <a:rPr lang="en-US" sz="1200" baseline="0" dirty="0" err="1">
                <a:solidFill>
                  <a:schemeClr val="tx1"/>
                </a:solidFill>
                <a:latin typeface="Avenir Next LT Pro Light"/>
                <a:ea typeface="Segoe UI"/>
                <a:cs typeface="Segoe UI"/>
              </a:rPr>
              <a:t>begrüßt</a:t>
            </a:r>
            <a:r>
              <a:rPr lang="en-US" sz="1200" baseline="0" dirty="0">
                <a:solidFill>
                  <a:schemeClr val="tx1"/>
                </a:solidFill>
                <a:latin typeface="Avenir Next LT Pro Light"/>
                <a:ea typeface="Segoe UI"/>
                <a:cs typeface="Segoe UI"/>
              </a:rPr>
              <a:t> </a:t>
            </a:r>
          </a:p>
          <a:p>
            <a:r>
              <a:rPr lang="en-US" sz="1200" baseline="0" dirty="0" err="1">
                <a:solidFill>
                  <a:schemeClr val="tx1"/>
                </a:solidFill>
                <a:latin typeface="Avenir Next LT Pro Light"/>
                <a:ea typeface="Segoe UI"/>
                <a:cs typeface="Segoe UI"/>
              </a:rPr>
              <a:t>wird</a:t>
            </a:r>
            <a:r>
              <a:rPr lang="en-US" sz="1200" baseline="0" dirty="0">
                <a:solidFill>
                  <a:schemeClr val="tx1"/>
                </a:solidFill>
                <a:latin typeface="Avenir Next LT Pro Light"/>
                <a:ea typeface="Segoe UI"/>
                <a:cs typeface="Segoe UI"/>
              </a:rPr>
              <a:t>, </a:t>
            </a:r>
            <a:r>
              <a:rPr lang="en-US" sz="1200" baseline="0" dirty="0" err="1">
                <a:solidFill>
                  <a:schemeClr val="tx1"/>
                </a:solidFill>
                <a:latin typeface="Avenir Next LT Pro Light"/>
                <a:ea typeface="Segoe UI"/>
                <a:cs typeface="Segoe UI"/>
              </a:rPr>
              <a:t>Unterschiede</a:t>
            </a:r>
            <a:r>
              <a:rPr lang="en-US" sz="1200" baseline="0" dirty="0">
                <a:solidFill>
                  <a:schemeClr val="tx1"/>
                </a:solidFill>
                <a:latin typeface="Avenir Next LT Pro Light"/>
                <a:ea typeface="Segoe UI"/>
                <a:cs typeface="Segoe UI"/>
              </a:rPr>
              <a:t> </a:t>
            </a:r>
          </a:p>
          <a:p>
            <a:r>
              <a:rPr lang="en-US" sz="1200" baseline="0" dirty="0" err="1">
                <a:solidFill>
                  <a:schemeClr val="tx1"/>
                </a:solidFill>
                <a:latin typeface="Avenir Next LT Pro Light"/>
                <a:ea typeface="Segoe UI"/>
                <a:cs typeface="Segoe UI"/>
              </a:rPr>
              <a:t>respektiert</a:t>
            </a:r>
            <a:r>
              <a:rPr lang="en-US" sz="1200" baseline="0" dirty="0">
                <a:solidFill>
                  <a:schemeClr val="tx1"/>
                </a:solidFill>
                <a:latin typeface="Avenir Next LT Pro Light"/>
                <a:ea typeface="Segoe UI"/>
                <a:cs typeface="Segoe UI"/>
              </a:rPr>
              <a:t> </a:t>
            </a:r>
            <a:r>
              <a:rPr lang="en-US" sz="1200" baseline="0" dirty="0" err="1">
                <a:solidFill>
                  <a:schemeClr val="tx1"/>
                </a:solidFill>
                <a:latin typeface="Avenir Next LT Pro Light"/>
                <a:ea typeface="Segoe UI"/>
                <a:cs typeface="Segoe UI"/>
              </a:rPr>
              <a:t>werden</a:t>
            </a:r>
            <a:r>
              <a:rPr lang="en-US" sz="1200" baseline="0" dirty="0">
                <a:solidFill>
                  <a:schemeClr val="tx1"/>
                </a:solidFill>
                <a:latin typeface="Avenir Next LT Pro Light"/>
                <a:ea typeface="Segoe UI"/>
                <a:cs typeface="Segoe UI"/>
              </a:rPr>
              <a:t> und </a:t>
            </a:r>
            <a:r>
              <a:rPr lang="en-US" sz="1200" baseline="0" dirty="0" err="1">
                <a:solidFill>
                  <a:schemeClr val="tx1"/>
                </a:solidFill>
                <a:latin typeface="Avenir Next LT Pro Light"/>
                <a:ea typeface="Segoe UI"/>
                <a:cs typeface="Segoe UI"/>
              </a:rPr>
              <a:t>Empathie</a:t>
            </a:r>
            <a:r>
              <a:rPr lang="en-US" sz="1200" baseline="0" dirty="0">
                <a:solidFill>
                  <a:schemeClr val="tx1"/>
                </a:solidFill>
                <a:latin typeface="Avenir Next LT Pro Light"/>
                <a:ea typeface="Segoe UI"/>
                <a:cs typeface="Segoe UI"/>
              </a:rPr>
              <a:t> von </a:t>
            </a:r>
            <a:endParaRPr lang="de-DE" sz="1200" dirty="0">
              <a:solidFill>
                <a:schemeClr val="tx1"/>
              </a:solidFill>
              <a:highlight>
                <a:srgbClr val="FFFF00"/>
              </a:highlight>
              <a:latin typeface="Avenir Next LT Pro Light"/>
              <a:ea typeface="Segoe UI"/>
              <a:cs typeface="Segoe UI"/>
            </a:endParaRPr>
          </a:p>
          <a:p>
            <a:r>
              <a:rPr lang="en-US" sz="1200" baseline="0" dirty="0" err="1">
                <a:solidFill>
                  <a:schemeClr val="tx1"/>
                </a:solidFill>
                <a:latin typeface="Avenir Next LT Pro Light"/>
                <a:ea typeface="Segoe UI"/>
                <a:cs typeface="Segoe UI"/>
              </a:rPr>
              <a:t>höchster</a:t>
            </a:r>
            <a:r>
              <a:rPr lang="en-US" sz="1200" baseline="0" dirty="0">
                <a:solidFill>
                  <a:schemeClr val="tx1"/>
                </a:solidFill>
                <a:latin typeface="Avenir Next LT Pro Light"/>
                <a:ea typeface="Segoe UI"/>
                <a:cs typeface="Segoe UI"/>
              </a:rPr>
              <a:t> </a:t>
            </a:r>
            <a:r>
              <a:rPr lang="en-US" sz="1200" dirty="0" err="1">
                <a:solidFill>
                  <a:schemeClr val="tx1"/>
                </a:solidFill>
                <a:latin typeface="Avenir Next LT Pro Light"/>
                <a:ea typeface="Segoe UI"/>
                <a:cs typeface="Segoe UI"/>
              </a:rPr>
              <a:t>Bedeutung</a:t>
            </a:r>
            <a:r>
              <a:rPr lang="en-US" sz="1200" dirty="0">
                <a:solidFill>
                  <a:schemeClr val="tx1"/>
                </a:solidFill>
                <a:latin typeface="Avenir Next LT Pro Light"/>
                <a:ea typeface="Segoe UI"/>
                <a:cs typeface="Segoe UI"/>
              </a:rPr>
              <a:t> </a:t>
            </a:r>
            <a:r>
              <a:rPr lang="en-US" sz="1200" dirty="0" err="1">
                <a:solidFill>
                  <a:schemeClr val="tx1"/>
                </a:solidFill>
                <a:latin typeface="Avenir Next LT Pro Light"/>
                <a:ea typeface="Segoe UI"/>
                <a:cs typeface="Segoe UI"/>
              </a:rPr>
              <a:t>ist</a:t>
            </a:r>
            <a:r>
              <a:rPr lang="en-US" sz="1200" baseline="0" dirty="0">
                <a:solidFill>
                  <a:schemeClr val="tx1"/>
                </a:solidFill>
                <a:latin typeface="Avenir Next LT Pro Light"/>
                <a:ea typeface="Segoe UI"/>
                <a:cs typeface="Segoe UI"/>
              </a:rPr>
              <a:t>.</a:t>
            </a:r>
            <a:endParaRPr lang="de-DE" sz="1200" dirty="0">
              <a:solidFill>
                <a:schemeClr val="tx1"/>
              </a:solidFill>
              <a:highlight>
                <a:srgbClr val="FFFF00"/>
              </a:highlight>
            </a:endParaRPr>
          </a:p>
        </p:txBody>
      </p:sp>
      <p:pic>
        <p:nvPicPr>
          <p:cNvPr id="14" name="Picture 13">
            <a:extLst>
              <a:ext uri="{FF2B5EF4-FFF2-40B4-BE49-F238E27FC236}">
                <a16:creationId xmlns:a16="http://schemas.microsoft.com/office/drawing/2014/main" id="{966AA7D9-EBCC-4363-BDEB-5B13BAB40E54}"/>
              </a:ext>
            </a:extLst>
          </p:cNvPr>
          <p:cNvPicPr>
            <a:picLocks noChangeAspect="1"/>
          </p:cNvPicPr>
          <p:nvPr/>
        </p:nvPicPr>
        <p:blipFill>
          <a:blip r:embed="rId4"/>
          <a:stretch>
            <a:fillRect/>
          </a:stretch>
        </p:blipFill>
        <p:spPr>
          <a:xfrm>
            <a:off x="5441282" y="83315"/>
            <a:ext cx="6750717" cy="971962"/>
          </a:xfrm>
          <a:prstGeom prst="rect">
            <a:avLst/>
          </a:prstGeom>
        </p:spPr>
      </p:pic>
    </p:spTree>
    <p:extLst>
      <p:ext uri="{BB962C8B-B14F-4D97-AF65-F5344CB8AC3E}">
        <p14:creationId xmlns:p14="http://schemas.microsoft.com/office/powerpoint/2010/main" val="419587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p:bldP spid="36" grpId="0" animBg="1"/>
      <p:bldP spid="37" grpId="0" animBg="1"/>
      <p:bldP spid="38" grpId="0" animBg="1"/>
      <p:bldP spid="3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70C5-7871-658B-C7F0-8757F664033C}"/>
              </a:ext>
            </a:extLst>
          </p:cNvPr>
          <p:cNvSpPr>
            <a:spLocks noGrp="1"/>
          </p:cNvSpPr>
          <p:nvPr>
            <p:ph type="title"/>
          </p:nvPr>
        </p:nvSpPr>
        <p:spPr>
          <a:xfrm>
            <a:off x="2740483" y="1156878"/>
            <a:ext cx="4589005" cy="24329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1E09409-C698-A433-8F42-8D6A116DA243}"/>
              </a:ext>
            </a:extLst>
          </p:cNvPr>
          <p:cNvSpPr>
            <a:spLocks noGrp="1"/>
          </p:cNvSpPr>
          <p:nvPr>
            <p:ph idx="1"/>
          </p:nvPr>
        </p:nvSpPr>
        <p:spPr/>
        <p:txBody>
          <a:bodyPr vert="horz" lIns="91440" tIns="45720" rIns="91440" bIns="45720" rtlCol="0" anchor="t">
            <a:normAutofit/>
          </a:bodyPr>
          <a:lstStyle/>
          <a:p>
            <a:r>
              <a:rPr lang="en-US" dirty="0"/>
              <a:t>L</a:t>
            </a:r>
          </a:p>
        </p:txBody>
      </p:sp>
      <p:sp>
        <p:nvSpPr>
          <p:cNvPr id="6" name="TextBox 5">
            <a:extLst>
              <a:ext uri="{FF2B5EF4-FFF2-40B4-BE49-F238E27FC236}">
                <a16:creationId xmlns:a16="http://schemas.microsoft.com/office/drawing/2014/main" id="{FE1E5256-F98A-8C68-14A7-C4FD70C3237D}"/>
              </a:ext>
            </a:extLst>
          </p:cNvPr>
          <p:cNvSpPr txBox="1"/>
          <p:nvPr/>
        </p:nvSpPr>
        <p:spPr>
          <a:xfrm>
            <a:off x="1638846" y="2263365"/>
            <a:ext cx="97934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err="1"/>
              <a:t>Praktische</a:t>
            </a:r>
            <a:r>
              <a:rPr lang="en-US" sz="4000" dirty="0"/>
              <a:t> </a:t>
            </a:r>
            <a:r>
              <a:rPr lang="en-US" sz="4000" dirty="0" err="1"/>
              <a:t>Beispiele</a:t>
            </a:r>
            <a:r>
              <a:rPr lang="en-US" sz="4000" dirty="0"/>
              <a:t>, practical examples</a:t>
            </a:r>
            <a:endParaRPr lang="de-DE" dirty="0"/>
          </a:p>
        </p:txBody>
      </p:sp>
      <p:grpSp>
        <p:nvGrpSpPr>
          <p:cNvPr id="11" name="Gruppieren 10">
            <a:extLst>
              <a:ext uri="{FF2B5EF4-FFF2-40B4-BE49-F238E27FC236}">
                <a16:creationId xmlns:a16="http://schemas.microsoft.com/office/drawing/2014/main" id="{00CD65EC-938F-61D6-61C2-C1076889586B}"/>
              </a:ext>
            </a:extLst>
          </p:cNvPr>
          <p:cNvGrpSpPr/>
          <p:nvPr/>
        </p:nvGrpSpPr>
        <p:grpSpPr>
          <a:xfrm>
            <a:off x="585869" y="3127146"/>
            <a:ext cx="2294220" cy="3353587"/>
            <a:chOff x="93945" y="2693095"/>
            <a:chExt cx="2294220" cy="3353587"/>
          </a:xfrm>
        </p:grpSpPr>
        <p:sp>
          <p:nvSpPr>
            <p:cNvPr id="9" name="Rechteck: gefaltete Ecke 8">
              <a:extLst>
                <a:ext uri="{FF2B5EF4-FFF2-40B4-BE49-F238E27FC236}">
                  <a16:creationId xmlns:a16="http://schemas.microsoft.com/office/drawing/2014/main" id="{9123804F-4614-9C7F-83B8-28DB0DFDB73D}"/>
                </a:ext>
              </a:extLst>
            </p:cNvPr>
            <p:cNvSpPr/>
            <p:nvPr/>
          </p:nvSpPr>
          <p:spPr>
            <a:xfrm>
              <a:off x="93945" y="2693095"/>
              <a:ext cx="2223369" cy="3173259"/>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10" name="Textfeld 9">
              <a:extLst>
                <a:ext uri="{FF2B5EF4-FFF2-40B4-BE49-F238E27FC236}">
                  <a16:creationId xmlns:a16="http://schemas.microsoft.com/office/drawing/2014/main" id="{BD1A4495-4CEF-09C2-F85A-E6FD5D3AF5C0}"/>
                </a:ext>
              </a:extLst>
            </p:cNvPr>
            <p:cNvSpPr txBox="1"/>
            <p:nvPr/>
          </p:nvSpPr>
          <p:spPr>
            <a:xfrm>
              <a:off x="106558" y="2722695"/>
              <a:ext cx="2281607"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...creating a safe and inclusive environment where diversity is embraced, difference is respected and empathy is paramount.</a:t>
              </a:r>
              <a:endParaRPr lang="de-DE" sz="1400" dirty="0"/>
            </a:p>
            <a:p>
              <a:r>
                <a:rPr lang="en-US" sz="1400" dirty="0">
                  <a:cs typeface="Segoe UI"/>
                </a:rPr>
                <a:t>...</a:t>
              </a:r>
              <a:r>
                <a:rPr lang="en-US" sz="1400" dirty="0" err="1">
                  <a:cs typeface="Segoe UI"/>
                </a:rPr>
                <a:t>eine</a:t>
              </a:r>
              <a:r>
                <a:rPr lang="en-US" sz="1400" dirty="0">
                  <a:cs typeface="Segoe UI"/>
                </a:rPr>
                <a:t> </a:t>
              </a:r>
              <a:r>
                <a:rPr lang="en-US" sz="1400" dirty="0" err="1">
                  <a:cs typeface="Segoe UI"/>
                </a:rPr>
                <a:t>sichere</a:t>
              </a:r>
              <a:r>
                <a:rPr lang="en-US" sz="1400" dirty="0">
                  <a:cs typeface="Segoe UI"/>
                </a:rPr>
                <a:t> und </a:t>
              </a:r>
              <a:r>
                <a:rPr lang="en-US" sz="1400" dirty="0" err="1">
                  <a:cs typeface="Segoe UI"/>
                </a:rPr>
                <a:t>inklusive</a:t>
              </a:r>
              <a:r>
                <a:rPr lang="en-US" sz="1400" dirty="0">
                  <a:cs typeface="Segoe UI"/>
                </a:rPr>
                <a:t> </a:t>
              </a:r>
              <a:r>
                <a:rPr lang="en-US" sz="1400" dirty="0" err="1">
                  <a:cs typeface="Segoe UI"/>
                </a:rPr>
                <a:t>Umgebung</a:t>
              </a:r>
              <a:r>
                <a:rPr lang="en-US" sz="1400" dirty="0">
                  <a:cs typeface="Segoe UI"/>
                </a:rPr>
                <a:t> </a:t>
              </a:r>
              <a:r>
                <a:rPr lang="en-US" sz="1400" dirty="0" err="1">
                  <a:cs typeface="Segoe UI"/>
                </a:rPr>
                <a:t>schaffen</a:t>
              </a:r>
              <a:r>
                <a:rPr lang="en-US" sz="1400" dirty="0">
                  <a:cs typeface="Segoe UI"/>
                </a:rPr>
                <a:t>, in der </a:t>
              </a:r>
              <a:r>
                <a:rPr lang="en-US" sz="1400" dirty="0" err="1">
                  <a:cs typeface="Segoe UI"/>
                </a:rPr>
                <a:t>Vielfalt</a:t>
              </a:r>
              <a:r>
                <a:rPr lang="en-US" sz="1400" dirty="0">
                  <a:cs typeface="Segoe UI"/>
                </a:rPr>
                <a:t> </a:t>
              </a:r>
              <a:r>
                <a:rPr lang="en-US" sz="1400" dirty="0" err="1">
                  <a:cs typeface="Segoe UI"/>
                </a:rPr>
                <a:t>begrüßt</a:t>
              </a:r>
              <a:r>
                <a:rPr lang="en-US" sz="1400" dirty="0">
                  <a:cs typeface="Segoe UI"/>
                </a:rPr>
                <a:t> </a:t>
              </a:r>
              <a:r>
                <a:rPr lang="en-US" sz="1400" dirty="0" err="1">
                  <a:cs typeface="Segoe UI"/>
                </a:rPr>
                <a:t>wird</a:t>
              </a:r>
              <a:r>
                <a:rPr lang="en-US" sz="1400" dirty="0">
                  <a:cs typeface="Segoe UI"/>
                </a:rPr>
                <a:t>, </a:t>
              </a:r>
              <a:r>
                <a:rPr lang="en-US" sz="1400" dirty="0" err="1">
                  <a:cs typeface="Segoe UI"/>
                </a:rPr>
                <a:t>Unterschiede</a:t>
              </a:r>
              <a:r>
                <a:rPr lang="en-US" sz="1400" dirty="0">
                  <a:cs typeface="Segoe UI"/>
                </a:rPr>
                <a:t> </a:t>
              </a:r>
              <a:r>
                <a:rPr lang="en-US" sz="1400" dirty="0" err="1">
                  <a:cs typeface="Segoe UI"/>
                </a:rPr>
                <a:t>respektiert</a:t>
              </a:r>
              <a:r>
                <a:rPr lang="en-US" sz="1400" dirty="0">
                  <a:cs typeface="Segoe UI"/>
                </a:rPr>
                <a:t> </a:t>
              </a:r>
              <a:r>
                <a:rPr lang="en-US" sz="1400" dirty="0" err="1">
                  <a:cs typeface="Segoe UI"/>
                </a:rPr>
                <a:t>werden</a:t>
              </a:r>
              <a:r>
                <a:rPr lang="en-US" sz="1400" dirty="0">
                  <a:cs typeface="Segoe UI"/>
                </a:rPr>
                <a:t> und </a:t>
              </a:r>
              <a:r>
                <a:rPr lang="en-US" sz="1400" dirty="0" err="1">
                  <a:cs typeface="Segoe UI"/>
                </a:rPr>
                <a:t>Empathie</a:t>
              </a:r>
              <a:r>
                <a:rPr lang="en-US" sz="1400" dirty="0">
                  <a:cs typeface="Segoe UI"/>
                </a:rPr>
                <a:t> von </a:t>
              </a:r>
              <a:r>
                <a:rPr lang="en-US" sz="1400" dirty="0" err="1">
                  <a:cs typeface="Segoe UI"/>
                </a:rPr>
                <a:t>höchster</a:t>
              </a:r>
              <a:r>
                <a:rPr lang="en-US" sz="1400" dirty="0">
                  <a:cs typeface="Segoe UI"/>
                </a:rPr>
                <a:t> </a:t>
              </a:r>
              <a:r>
                <a:rPr lang="en-US" sz="1400" dirty="0" err="1">
                  <a:cs typeface="Segoe UI"/>
                </a:rPr>
                <a:t>Bedeutung</a:t>
              </a:r>
              <a:r>
                <a:rPr lang="en-US" sz="1400" dirty="0">
                  <a:cs typeface="Segoe UI"/>
                </a:rPr>
                <a:t> </a:t>
              </a:r>
              <a:r>
                <a:rPr lang="en-US" sz="1400" dirty="0" err="1">
                  <a:cs typeface="Segoe UI"/>
                </a:rPr>
                <a:t>ist</a:t>
              </a:r>
              <a:r>
                <a:rPr lang="en-US" sz="1400" dirty="0">
                  <a:cs typeface="Segoe UI"/>
                </a:rPr>
                <a:t>.</a:t>
              </a:r>
            </a:p>
            <a:p>
              <a:endParaRPr lang="de-DE" sz="1400" dirty="0">
                <a:solidFill>
                  <a:srgbClr val="242424"/>
                </a:solidFill>
                <a:latin typeface="Avenir Next LT Pro Light"/>
                <a:cs typeface="Segoe UI"/>
              </a:endParaRPr>
            </a:p>
          </p:txBody>
        </p:sp>
      </p:grpSp>
      <p:sp>
        <p:nvSpPr>
          <p:cNvPr id="12" name="Textfeld 3">
            <a:extLst>
              <a:ext uri="{FF2B5EF4-FFF2-40B4-BE49-F238E27FC236}">
                <a16:creationId xmlns:a16="http://schemas.microsoft.com/office/drawing/2014/main" id="{704A8C39-660A-1028-0B8C-65D4B7C03DC9}"/>
              </a:ext>
            </a:extLst>
          </p:cNvPr>
          <p:cNvSpPr txBox="1"/>
          <p:nvPr/>
        </p:nvSpPr>
        <p:spPr>
          <a:xfrm>
            <a:off x="2740483" y="3272290"/>
            <a:ext cx="932096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t>An der DISA respektieren wir uns gegenseitig und wir begegnen einander mit Toleranz. Gutes Sozialverhalten wird beispielsweise in den Klassenratsstunden trainiert. Für neue Schülerinnen und Schüler bieten wir ein Patensystem (Buddies) an, damit das Einleben schnell funktioniert. Wir würdigen jede Anstrengung und sehen Fehler als Lernchance. Durch unser Schutzkonzept geben wir einen theoretischen Rahmen, der wiederum durch die Umsetzung der Klassen- und Schulregeln sowie die Task-Force "Anti-Diskriminierung" im Alltag Anwendung findet. Wir leben Demokratie, indem jede Klasse sowohl Klassensprecherinnen und Klassensprecher wählt, die in Entscheidungsprozessen eingebunden sind. An gewählte Vertrauenslehrerinnen und Lehrer kann man sich jederzeit wenden.</a:t>
            </a:r>
          </a:p>
        </p:txBody>
      </p:sp>
      <p:pic>
        <p:nvPicPr>
          <p:cNvPr id="13" name="Picture 12">
            <a:extLst>
              <a:ext uri="{FF2B5EF4-FFF2-40B4-BE49-F238E27FC236}">
                <a16:creationId xmlns:a16="http://schemas.microsoft.com/office/drawing/2014/main" id="{BB634AE4-5D08-447B-AC4C-CA1C92A5CF1F}"/>
              </a:ext>
            </a:extLst>
          </p:cNvPr>
          <p:cNvPicPr>
            <a:picLocks noChangeAspect="1"/>
          </p:cNvPicPr>
          <p:nvPr/>
        </p:nvPicPr>
        <p:blipFill>
          <a:blip r:embed="rId2"/>
          <a:stretch>
            <a:fillRect/>
          </a:stretch>
        </p:blipFill>
        <p:spPr>
          <a:xfrm>
            <a:off x="0" y="-13243"/>
            <a:ext cx="12192000" cy="1755393"/>
          </a:xfrm>
          <a:prstGeom prst="rect">
            <a:avLst/>
          </a:prstGeom>
        </p:spPr>
      </p:pic>
    </p:spTree>
    <p:extLst>
      <p:ext uri="{BB962C8B-B14F-4D97-AF65-F5344CB8AC3E}">
        <p14:creationId xmlns:p14="http://schemas.microsoft.com/office/powerpoint/2010/main" val="21829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70C5-7871-658B-C7F0-8757F664033C}"/>
              </a:ext>
            </a:extLst>
          </p:cNvPr>
          <p:cNvSpPr>
            <a:spLocks noGrp="1"/>
          </p:cNvSpPr>
          <p:nvPr>
            <p:ph type="title"/>
          </p:nvPr>
        </p:nvSpPr>
        <p:spPr>
          <a:xfrm>
            <a:off x="3343273" y="178653"/>
            <a:ext cx="8615363" cy="1371600"/>
          </a:xfrm>
        </p:spPr>
        <p:txBody>
          <a:bodyPr/>
          <a:lstStyle/>
          <a:p>
            <a:endParaRPr lang="en-US" dirty="0"/>
          </a:p>
        </p:txBody>
      </p:sp>
      <p:sp>
        <p:nvSpPr>
          <p:cNvPr id="3" name="Content Placeholder 2">
            <a:extLst>
              <a:ext uri="{FF2B5EF4-FFF2-40B4-BE49-F238E27FC236}">
                <a16:creationId xmlns:a16="http://schemas.microsoft.com/office/drawing/2014/main" id="{51E09409-C698-A433-8F42-8D6A116DA243}"/>
              </a:ext>
            </a:extLst>
          </p:cNvPr>
          <p:cNvSpPr>
            <a:spLocks noGrp="1"/>
          </p:cNvSpPr>
          <p:nvPr>
            <p:ph idx="1"/>
          </p:nvPr>
        </p:nvSpPr>
        <p:spPr/>
        <p:txBody>
          <a:bodyPr vert="horz" lIns="91440" tIns="45720" rIns="91440" bIns="45720" rtlCol="0" anchor="t">
            <a:normAutofit/>
          </a:bodyPr>
          <a:lstStyle/>
          <a:p>
            <a:r>
              <a:rPr lang="en-US" dirty="0"/>
              <a:t>L</a:t>
            </a:r>
          </a:p>
        </p:txBody>
      </p:sp>
      <p:sp>
        <p:nvSpPr>
          <p:cNvPr id="6" name="TextBox 5">
            <a:extLst>
              <a:ext uri="{FF2B5EF4-FFF2-40B4-BE49-F238E27FC236}">
                <a16:creationId xmlns:a16="http://schemas.microsoft.com/office/drawing/2014/main" id="{FE1E5256-F98A-8C68-14A7-C4FD70C3237D}"/>
              </a:ext>
            </a:extLst>
          </p:cNvPr>
          <p:cNvSpPr txBox="1"/>
          <p:nvPr/>
        </p:nvSpPr>
        <p:spPr>
          <a:xfrm>
            <a:off x="1638846" y="2263365"/>
            <a:ext cx="97934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err="1"/>
              <a:t>Praktische</a:t>
            </a:r>
            <a:r>
              <a:rPr lang="en-US" sz="4000"/>
              <a:t> </a:t>
            </a:r>
            <a:r>
              <a:rPr lang="en-US" sz="4000" err="1"/>
              <a:t>Beispiele</a:t>
            </a:r>
            <a:r>
              <a:rPr lang="en-US" sz="4000"/>
              <a:t>, practical examples</a:t>
            </a:r>
            <a:endParaRPr lang="de-DE"/>
          </a:p>
        </p:txBody>
      </p:sp>
      <p:grpSp>
        <p:nvGrpSpPr>
          <p:cNvPr id="13" name="Gruppieren 12">
            <a:extLst>
              <a:ext uri="{FF2B5EF4-FFF2-40B4-BE49-F238E27FC236}">
                <a16:creationId xmlns:a16="http://schemas.microsoft.com/office/drawing/2014/main" id="{4B937BF2-E388-0E76-9888-69CD33E01D29}"/>
              </a:ext>
            </a:extLst>
          </p:cNvPr>
          <p:cNvGrpSpPr/>
          <p:nvPr/>
        </p:nvGrpSpPr>
        <p:grpSpPr>
          <a:xfrm>
            <a:off x="351135" y="3172872"/>
            <a:ext cx="2235244" cy="3611821"/>
            <a:chOff x="2400821" y="2693094"/>
            <a:chExt cx="2235244" cy="3611821"/>
          </a:xfrm>
        </p:grpSpPr>
        <p:sp>
          <p:nvSpPr>
            <p:cNvPr id="8" name="Rechteck: gefaltete Ecke 7">
              <a:extLst>
                <a:ext uri="{FF2B5EF4-FFF2-40B4-BE49-F238E27FC236}">
                  <a16:creationId xmlns:a16="http://schemas.microsoft.com/office/drawing/2014/main" id="{5FABFAE1-E127-5AEF-BB46-77FD03A5F5E3}"/>
                </a:ext>
              </a:extLst>
            </p:cNvPr>
            <p:cNvSpPr/>
            <p:nvPr/>
          </p:nvSpPr>
          <p:spPr>
            <a:xfrm>
              <a:off x="2400821" y="2693094"/>
              <a:ext cx="2223369" cy="3173259"/>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12" name="Textfeld 11">
              <a:extLst>
                <a:ext uri="{FF2B5EF4-FFF2-40B4-BE49-F238E27FC236}">
                  <a16:creationId xmlns:a16="http://schemas.microsoft.com/office/drawing/2014/main" id="{6CB68992-39AA-9D86-DF34-1FBF128DF350}"/>
                </a:ext>
              </a:extLst>
            </p:cNvPr>
            <p:cNvSpPr txBox="1"/>
            <p:nvPr/>
          </p:nvSpPr>
          <p:spPr>
            <a:xfrm>
              <a:off x="2405159" y="2765485"/>
              <a:ext cx="223090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a:solidFill>
                    <a:srgbClr val="242424"/>
                  </a:solidFill>
                  <a:latin typeface="Avenir Next LT Pro Light"/>
                  <a:cs typeface="Segoe UI"/>
                </a:rPr>
                <a:t>...</a:t>
              </a:r>
              <a:r>
                <a:rPr lang="de-DE" sz="1400" err="1">
                  <a:solidFill>
                    <a:srgbClr val="242424"/>
                  </a:solidFill>
                  <a:latin typeface="Avenir Next LT Pro Light"/>
                  <a:cs typeface="Segoe UI"/>
                </a:rPr>
                <a:t>connecting</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our</a:t>
              </a:r>
              <a:endParaRPr lang="de-DE" err="1"/>
            </a:p>
            <a:p>
              <a:r>
                <a:rPr lang="de-DE" sz="1400" err="1">
                  <a:solidFill>
                    <a:srgbClr val="242424"/>
                  </a:solidFill>
                  <a:latin typeface="Avenir Next LT Pro Light"/>
                  <a:cs typeface="Segoe UI"/>
                </a:rPr>
                <a:t>learning</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community</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to</a:t>
              </a:r>
              <a:r>
                <a:rPr lang="de-DE" sz="1400">
                  <a:solidFill>
                    <a:srgbClr val="242424"/>
                  </a:solidFill>
                  <a:latin typeface="Avenir Next LT Pro Light"/>
                  <a:cs typeface="Segoe UI"/>
                </a:rPr>
                <a:t> </a:t>
              </a:r>
              <a:endParaRPr lang="de-DE">
                <a:solidFill>
                  <a:srgbClr val="000000"/>
                </a:solidFill>
                <a:latin typeface="Avenir Next LT Pro Light"/>
                <a:cs typeface="Segoe UI"/>
              </a:endParaRPr>
            </a:p>
            <a:p>
              <a:r>
                <a:rPr lang="de-DE" sz="1400" err="1">
                  <a:solidFill>
                    <a:srgbClr val="242424"/>
                  </a:solidFill>
                  <a:latin typeface="Avenir Next LT Pro Light"/>
                  <a:cs typeface="Segoe UI"/>
                </a:rPr>
                <a:t>opportunities</a:t>
              </a:r>
              <a:r>
                <a:rPr lang="de-DE" sz="1400">
                  <a:solidFill>
                    <a:srgbClr val="242424"/>
                  </a:solidFill>
                  <a:latin typeface="Avenir Next LT Pro Light"/>
                  <a:cs typeface="Segoe UI"/>
                </a:rPr>
                <a:t> in Germany, Ghana and </a:t>
              </a:r>
              <a:r>
                <a:rPr lang="de-DE" sz="1400" err="1">
                  <a:solidFill>
                    <a:srgbClr val="242424"/>
                  </a:solidFill>
                  <a:latin typeface="Avenir Next LT Pro Light"/>
                  <a:cs typeface="Segoe UI"/>
                </a:rPr>
                <a:t>worldwide</a:t>
              </a:r>
              <a:r>
                <a:rPr lang="de-DE" sz="1400">
                  <a:solidFill>
                    <a:srgbClr val="242424"/>
                  </a:solidFill>
                  <a:latin typeface="Avenir Next LT Pro Light"/>
                  <a:cs typeface="Segoe UI"/>
                </a:rPr>
                <a:t>.</a:t>
              </a:r>
              <a:endParaRPr lang="de-DE"/>
            </a:p>
            <a:p>
              <a:endParaRPr lang="de-DE" sz="1400">
                <a:solidFill>
                  <a:srgbClr val="242424"/>
                </a:solidFill>
                <a:latin typeface="Avenir Next LT Pro Light"/>
                <a:cs typeface="Segoe UI"/>
              </a:endParaRPr>
            </a:p>
            <a:p>
              <a:endParaRPr lang="de-DE" sz="1400">
                <a:solidFill>
                  <a:srgbClr val="242424"/>
                </a:solidFill>
                <a:latin typeface="Avenir Next LT Pro Light"/>
                <a:cs typeface="Segoe UI"/>
              </a:endParaRPr>
            </a:p>
            <a:p>
              <a:endParaRPr lang="de-DE" sz="1400">
                <a:solidFill>
                  <a:srgbClr val="242424"/>
                </a:solidFill>
                <a:latin typeface="Avenir Next LT Pro Light"/>
                <a:cs typeface="Segoe UI"/>
              </a:endParaRPr>
            </a:p>
            <a:p>
              <a:r>
                <a:rPr lang="de-DE" sz="1400">
                  <a:solidFill>
                    <a:srgbClr val="242424"/>
                  </a:solidFill>
                  <a:latin typeface="Avenir Next LT Pro Light"/>
                  <a:cs typeface="Segoe UI"/>
                </a:rPr>
                <a:t>… unsere Lerngemeinschaft mit Möglichkeiten in Deutschland, Ghana und weltweit verbinden.</a:t>
              </a:r>
            </a:p>
            <a:p>
              <a:endParaRPr lang="de-DE" sz="1400">
                <a:solidFill>
                  <a:srgbClr val="242424"/>
                </a:solidFill>
                <a:latin typeface="Avenir Next LT Pro Light"/>
                <a:cs typeface="Segoe UI"/>
              </a:endParaRPr>
            </a:p>
            <a:p>
              <a:endParaRPr lang="de-DE" sz="1400">
                <a:solidFill>
                  <a:srgbClr val="242424"/>
                </a:solidFill>
                <a:latin typeface="Avenir Next LT Pro Light"/>
                <a:cs typeface="Segoe UI"/>
              </a:endParaRPr>
            </a:p>
            <a:p>
              <a:endParaRPr lang="de-DE" sz="1400">
                <a:solidFill>
                  <a:srgbClr val="242424"/>
                </a:solidFill>
                <a:latin typeface="Avenir Next LT Pro Light"/>
                <a:cs typeface="Segoe UI"/>
              </a:endParaRPr>
            </a:p>
          </p:txBody>
        </p:sp>
      </p:grpSp>
      <p:sp>
        <p:nvSpPr>
          <p:cNvPr id="9" name="Textfeld 3">
            <a:extLst>
              <a:ext uri="{FF2B5EF4-FFF2-40B4-BE49-F238E27FC236}">
                <a16:creationId xmlns:a16="http://schemas.microsoft.com/office/drawing/2014/main" id="{C30ED6D7-118C-D090-65AC-2C2C8B05B7EF}"/>
              </a:ext>
            </a:extLst>
          </p:cNvPr>
          <p:cNvSpPr txBox="1"/>
          <p:nvPr/>
        </p:nvSpPr>
        <p:spPr>
          <a:xfrm>
            <a:off x="2698372" y="3131074"/>
            <a:ext cx="949360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t>Es gibt einen regen Austausch zwischen Ghana, Deutschland und der Welt. Dieser zeigt sich in Brieffreundschaften und in angestrebten Klassenfahrten in Klasse 8. Ferner sollen  künftig die Abschlüssen (Hauptschulabschluss, Mittlerer Abschluss, Gemischtsprachiges IB) angeboten werden und somit der Zugang zur dualen Ausbildung oder einem Studium in Deutschland oder weltweit ermöglicht werden. Unser Curriculum umfasst neben dem deutschen Bildungsplan ebenfalls die Eckpunkte des Cambridge Curriculums. Dies ermöglicht es unseren Schülerinnen und Schülern auf freiwilliger Basis an den Checkpoints teilzunehmen und so eine Durchlässigkeit zwischen unserer Schule und anderen internationalen Bildungseinrichtungen herzustellen. Unser hochqualifiziertes und multiprofessionelles Team wird durch angehende Lehrerinnen und Lehrer der Universität Passau unterstützt, die individuelle Förderung ermöglichen. </a:t>
            </a:r>
          </a:p>
        </p:txBody>
      </p:sp>
      <p:pic>
        <p:nvPicPr>
          <p:cNvPr id="10" name="Picture 9">
            <a:extLst>
              <a:ext uri="{FF2B5EF4-FFF2-40B4-BE49-F238E27FC236}">
                <a16:creationId xmlns:a16="http://schemas.microsoft.com/office/drawing/2014/main" id="{41599301-3DE6-4FEF-9B33-4CBF5EA009D9}"/>
              </a:ext>
            </a:extLst>
          </p:cNvPr>
          <p:cNvPicPr>
            <a:picLocks noChangeAspect="1"/>
          </p:cNvPicPr>
          <p:nvPr/>
        </p:nvPicPr>
        <p:blipFill>
          <a:blip r:embed="rId2"/>
          <a:stretch>
            <a:fillRect/>
          </a:stretch>
        </p:blipFill>
        <p:spPr>
          <a:xfrm>
            <a:off x="0" y="-13243"/>
            <a:ext cx="12192000" cy="1755393"/>
          </a:xfrm>
          <a:prstGeom prst="rect">
            <a:avLst/>
          </a:prstGeom>
        </p:spPr>
      </p:pic>
    </p:spTree>
    <p:extLst>
      <p:ext uri="{BB962C8B-B14F-4D97-AF65-F5344CB8AC3E}">
        <p14:creationId xmlns:p14="http://schemas.microsoft.com/office/powerpoint/2010/main" val="235138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70C5-7871-658B-C7F0-8757F664033C}"/>
              </a:ext>
            </a:extLst>
          </p:cNvPr>
          <p:cNvSpPr>
            <a:spLocks noGrp="1"/>
          </p:cNvSpPr>
          <p:nvPr>
            <p:ph type="title"/>
          </p:nvPr>
        </p:nvSpPr>
        <p:spPr>
          <a:xfrm>
            <a:off x="1638299" y="685800"/>
            <a:ext cx="7734301" cy="4143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1E09409-C698-A433-8F42-8D6A116DA243}"/>
              </a:ext>
            </a:extLst>
          </p:cNvPr>
          <p:cNvSpPr>
            <a:spLocks noGrp="1"/>
          </p:cNvSpPr>
          <p:nvPr>
            <p:ph idx="1"/>
          </p:nvPr>
        </p:nvSpPr>
        <p:spPr/>
        <p:txBody>
          <a:bodyPr vert="horz" lIns="91440" tIns="45720" rIns="91440" bIns="45720" rtlCol="0" anchor="t">
            <a:normAutofit/>
          </a:bodyPr>
          <a:lstStyle/>
          <a:p>
            <a:r>
              <a:rPr lang="en-US" dirty="0"/>
              <a:t>L</a:t>
            </a:r>
          </a:p>
        </p:txBody>
      </p:sp>
      <p:sp>
        <p:nvSpPr>
          <p:cNvPr id="6" name="TextBox 5">
            <a:extLst>
              <a:ext uri="{FF2B5EF4-FFF2-40B4-BE49-F238E27FC236}">
                <a16:creationId xmlns:a16="http://schemas.microsoft.com/office/drawing/2014/main" id="{FE1E5256-F98A-8C68-14A7-C4FD70C3237D}"/>
              </a:ext>
            </a:extLst>
          </p:cNvPr>
          <p:cNvSpPr txBox="1"/>
          <p:nvPr/>
        </p:nvSpPr>
        <p:spPr>
          <a:xfrm>
            <a:off x="1638298" y="1817256"/>
            <a:ext cx="97934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err="1"/>
              <a:t>Praktische</a:t>
            </a:r>
            <a:r>
              <a:rPr lang="en-US" sz="4000" dirty="0"/>
              <a:t> </a:t>
            </a:r>
            <a:r>
              <a:rPr lang="en-US" sz="4000" dirty="0" err="1"/>
              <a:t>Beispiele</a:t>
            </a:r>
            <a:r>
              <a:rPr lang="en-US" sz="4000" dirty="0"/>
              <a:t>, practical examples</a:t>
            </a:r>
            <a:endParaRPr lang="de-DE" dirty="0"/>
          </a:p>
        </p:txBody>
      </p:sp>
      <p:grpSp>
        <p:nvGrpSpPr>
          <p:cNvPr id="11" name="Gruppieren 10">
            <a:extLst>
              <a:ext uri="{FF2B5EF4-FFF2-40B4-BE49-F238E27FC236}">
                <a16:creationId xmlns:a16="http://schemas.microsoft.com/office/drawing/2014/main" id="{413E80EC-9D8C-ED04-157B-B7777E6F25F4}"/>
              </a:ext>
            </a:extLst>
          </p:cNvPr>
          <p:cNvGrpSpPr/>
          <p:nvPr/>
        </p:nvGrpSpPr>
        <p:grpSpPr>
          <a:xfrm>
            <a:off x="53735" y="2985532"/>
            <a:ext cx="2223369" cy="3173259"/>
            <a:chOff x="4801642" y="2693093"/>
            <a:chExt cx="2223369" cy="3173259"/>
          </a:xfrm>
        </p:grpSpPr>
        <p:sp>
          <p:nvSpPr>
            <p:cNvPr id="9" name="Rechteck: gefaltete Ecke 8">
              <a:extLst>
                <a:ext uri="{FF2B5EF4-FFF2-40B4-BE49-F238E27FC236}">
                  <a16:creationId xmlns:a16="http://schemas.microsoft.com/office/drawing/2014/main" id="{70AFC9B1-5AB9-2A17-225E-AE00B074823F}"/>
                </a:ext>
              </a:extLst>
            </p:cNvPr>
            <p:cNvSpPr/>
            <p:nvPr/>
          </p:nvSpPr>
          <p:spPr>
            <a:xfrm>
              <a:off x="4801642" y="2693093"/>
              <a:ext cx="2223369" cy="3173259"/>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10" name="Textfeld 9">
              <a:extLst>
                <a:ext uri="{FF2B5EF4-FFF2-40B4-BE49-F238E27FC236}">
                  <a16:creationId xmlns:a16="http://schemas.microsoft.com/office/drawing/2014/main" id="{32F1162D-450B-1E10-B089-BCB69F77F270}"/>
                </a:ext>
              </a:extLst>
            </p:cNvPr>
            <p:cNvSpPr txBox="1"/>
            <p:nvPr/>
          </p:nvSpPr>
          <p:spPr>
            <a:xfrm>
              <a:off x="4861021" y="2725902"/>
              <a:ext cx="209602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solidFill>
                    <a:srgbClr val="242424"/>
                  </a:solidFill>
                  <a:latin typeface="Avenir Next LT Pro Light"/>
                  <a:cs typeface="Segoe UI"/>
                </a:rPr>
                <a:t>… developing a range of skills and fostering a curiosity for life-long learning and individual success.</a:t>
              </a:r>
            </a:p>
            <a:p>
              <a:endParaRPr lang="de-DE" sz="1400" dirty="0">
                <a:solidFill>
                  <a:srgbClr val="242424"/>
                </a:solidFill>
                <a:latin typeface="Avenir Next LT Pro Light"/>
                <a:cs typeface="Segoe UI"/>
              </a:endParaRPr>
            </a:p>
            <a:p>
              <a:endParaRPr lang="de-DE" sz="1400" dirty="0">
                <a:solidFill>
                  <a:srgbClr val="242424"/>
                </a:solidFill>
                <a:latin typeface="Avenir Next LT Pro Light"/>
                <a:cs typeface="Segoe UI"/>
              </a:endParaRPr>
            </a:p>
            <a:p>
              <a:r>
                <a:rPr lang="de-DE" sz="1400" dirty="0">
                  <a:solidFill>
                    <a:srgbClr val="242424"/>
                  </a:solidFill>
                  <a:latin typeface="Avenir Next LT Pro Light"/>
                  <a:cs typeface="Segoe UI"/>
                </a:rPr>
                <a:t>… ein breites Spektrum an Fähigkeiten entwickeln, Neugier für lebenslanges Lernen wecken und individuellen Erfolg ermöglichen.</a:t>
              </a:r>
            </a:p>
          </p:txBody>
        </p:sp>
      </p:grpSp>
      <p:sp>
        <p:nvSpPr>
          <p:cNvPr id="12" name="TextBox 11">
            <a:extLst>
              <a:ext uri="{FF2B5EF4-FFF2-40B4-BE49-F238E27FC236}">
                <a16:creationId xmlns:a16="http://schemas.microsoft.com/office/drawing/2014/main" id="{DD281A18-017B-35DE-8356-610F4286E74E}"/>
              </a:ext>
            </a:extLst>
          </p:cNvPr>
          <p:cNvSpPr txBox="1"/>
          <p:nvPr/>
        </p:nvSpPr>
        <p:spPr>
          <a:xfrm>
            <a:off x="2268514" y="2587002"/>
            <a:ext cx="999492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t>Auf die unterschiedlichen Stärken und Schwächen kann in unseren kleinen Lerngruppen gut individuell geachtet werden und die Förderband-Stunden werden zum Fördern und Fordern genutzt. Herausragende Talente in sämtlichen Bereichen werden erkannt und gestärkt. Projektorientiertes Lernen findet an zwei Nachmittagen in der Woche statt und ermöglicht es den Kindern, sich in ihren selbst gewählten Arbeitsgruppen einzubringen, Interessen zu vertiefen und ihre Kreativität auszuleben. Während in der Grundschule mit Tablets gearbeitet wird, gilt für die Sekundarstufe bereits BYOD, so dass schulweit die Medienkompetenz alltäglich ausgebaut wird und unsere Schülerinnen und Schüler auf eine  digitale Welt vorbereitet werden. Neben digitalen Lehrbüchern und Texten im Unterricht bietet unsere Bücherei eine Auswahl an Kinder- und Jugendliteratur an und lädt zum Schmökern ein. Um handwerkliche Fähigkeiten zu Fördern steht unserer Schülerschaft der Werkraum zur Verfügung.  Für sportliche Aktivitäten haben wir ein Fußballfeld, einen Basketballplatz und einen Bewegungsraum. Auch unser Spielplatz hat einen hohen Aufforderungscharakter und wird gerne genutzt. </a:t>
            </a:r>
            <a:endParaRPr lang="en-US" sz="1400" dirty="0"/>
          </a:p>
        </p:txBody>
      </p:sp>
      <p:pic>
        <p:nvPicPr>
          <p:cNvPr id="13" name="Picture 12">
            <a:extLst>
              <a:ext uri="{FF2B5EF4-FFF2-40B4-BE49-F238E27FC236}">
                <a16:creationId xmlns:a16="http://schemas.microsoft.com/office/drawing/2014/main" id="{F6B0AD0A-42F1-43D8-95AF-767C2CBA874C}"/>
              </a:ext>
            </a:extLst>
          </p:cNvPr>
          <p:cNvPicPr>
            <a:picLocks noChangeAspect="1"/>
          </p:cNvPicPr>
          <p:nvPr/>
        </p:nvPicPr>
        <p:blipFill>
          <a:blip r:embed="rId2"/>
          <a:stretch>
            <a:fillRect/>
          </a:stretch>
        </p:blipFill>
        <p:spPr>
          <a:xfrm>
            <a:off x="0" y="71812"/>
            <a:ext cx="12192000" cy="1755393"/>
          </a:xfrm>
          <a:prstGeom prst="rect">
            <a:avLst/>
          </a:prstGeom>
        </p:spPr>
      </p:pic>
    </p:spTree>
    <p:extLst>
      <p:ext uri="{BB962C8B-B14F-4D97-AF65-F5344CB8AC3E}">
        <p14:creationId xmlns:p14="http://schemas.microsoft.com/office/powerpoint/2010/main" val="127476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70C5-7871-658B-C7F0-8757F664033C}"/>
              </a:ext>
            </a:extLst>
          </p:cNvPr>
          <p:cNvSpPr>
            <a:spLocks noGrp="1"/>
          </p:cNvSpPr>
          <p:nvPr>
            <p:ph type="title"/>
          </p:nvPr>
        </p:nvSpPr>
        <p:spPr>
          <a:xfrm>
            <a:off x="1638299" y="685800"/>
            <a:ext cx="8763001" cy="1174214"/>
          </a:xfrm>
        </p:spPr>
        <p:txBody>
          <a:bodyPr/>
          <a:lstStyle/>
          <a:p>
            <a:endParaRPr lang="en-US" dirty="0"/>
          </a:p>
        </p:txBody>
      </p:sp>
      <p:sp>
        <p:nvSpPr>
          <p:cNvPr id="3" name="Content Placeholder 2">
            <a:extLst>
              <a:ext uri="{FF2B5EF4-FFF2-40B4-BE49-F238E27FC236}">
                <a16:creationId xmlns:a16="http://schemas.microsoft.com/office/drawing/2014/main" id="{51E09409-C698-A433-8F42-8D6A116DA243}"/>
              </a:ext>
            </a:extLst>
          </p:cNvPr>
          <p:cNvSpPr>
            <a:spLocks noGrp="1"/>
          </p:cNvSpPr>
          <p:nvPr>
            <p:ph idx="1"/>
          </p:nvPr>
        </p:nvSpPr>
        <p:spPr/>
        <p:txBody>
          <a:bodyPr vert="horz" lIns="91440" tIns="45720" rIns="91440" bIns="45720" rtlCol="0" anchor="t">
            <a:normAutofit/>
          </a:bodyPr>
          <a:lstStyle/>
          <a:p>
            <a:r>
              <a:rPr lang="en-US" dirty="0"/>
              <a:t>L</a:t>
            </a:r>
          </a:p>
        </p:txBody>
      </p:sp>
      <p:sp>
        <p:nvSpPr>
          <p:cNvPr id="6" name="TextBox 5">
            <a:extLst>
              <a:ext uri="{FF2B5EF4-FFF2-40B4-BE49-F238E27FC236}">
                <a16:creationId xmlns:a16="http://schemas.microsoft.com/office/drawing/2014/main" id="{FE1E5256-F98A-8C68-14A7-C4FD70C3237D}"/>
              </a:ext>
            </a:extLst>
          </p:cNvPr>
          <p:cNvSpPr txBox="1"/>
          <p:nvPr/>
        </p:nvSpPr>
        <p:spPr>
          <a:xfrm>
            <a:off x="1638846" y="2263365"/>
            <a:ext cx="97934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err="1"/>
              <a:t>Praktische</a:t>
            </a:r>
            <a:r>
              <a:rPr lang="en-US" sz="4000"/>
              <a:t> </a:t>
            </a:r>
            <a:r>
              <a:rPr lang="en-US" sz="4000" err="1"/>
              <a:t>Beispiele</a:t>
            </a:r>
            <a:r>
              <a:rPr lang="en-US" sz="4000"/>
              <a:t>, practical examples</a:t>
            </a:r>
            <a:endParaRPr lang="de-DE"/>
          </a:p>
        </p:txBody>
      </p:sp>
      <p:grpSp>
        <p:nvGrpSpPr>
          <p:cNvPr id="14" name="Gruppieren 13">
            <a:extLst>
              <a:ext uri="{FF2B5EF4-FFF2-40B4-BE49-F238E27FC236}">
                <a16:creationId xmlns:a16="http://schemas.microsoft.com/office/drawing/2014/main" id="{2F3DC39A-6603-C378-8165-0EAE5F9E2CAA}"/>
              </a:ext>
            </a:extLst>
          </p:cNvPr>
          <p:cNvGrpSpPr/>
          <p:nvPr/>
        </p:nvGrpSpPr>
        <p:grpSpPr>
          <a:xfrm>
            <a:off x="231203" y="3319141"/>
            <a:ext cx="2439420" cy="3539430"/>
            <a:chOff x="231203" y="3319141"/>
            <a:chExt cx="2439420" cy="3539430"/>
          </a:xfrm>
        </p:grpSpPr>
        <p:grpSp>
          <p:nvGrpSpPr>
            <p:cNvPr id="11" name="Gruppieren 10">
              <a:extLst>
                <a:ext uri="{FF2B5EF4-FFF2-40B4-BE49-F238E27FC236}">
                  <a16:creationId xmlns:a16="http://schemas.microsoft.com/office/drawing/2014/main" id="{413E80EC-9D8C-ED04-157B-B7777E6F25F4}"/>
                </a:ext>
              </a:extLst>
            </p:cNvPr>
            <p:cNvGrpSpPr/>
            <p:nvPr/>
          </p:nvGrpSpPr>
          <p:grpSpPr>
            <a:xfrm>
              <a:off x="335005" y="3323389"/>
              <a:ext cx="2223369" cy="3173259"/>
              <a:chOff x="4801642" y="2693093"/>
              <a:chExt cx="2223369" cy="3173259"/>
            </a:xfrm>
          </p:grpSpPr>
          <p:sp>
            <p:nvSpPr>
              <p:cNvPr id="9" name="Rechteck: gefaltete Ecke 8">
                <a:extLst>
                  <a:ext uri="{FF2B5EF4-FFF2-40B4-BE49-F238E27FC236}">
                    <a16:creationId xmlns:a16="http://schemas.microsoft.com/office/drawing/2014/main" id="{70AFC9B1-5AB9-2A17-225E-AE00B074823F}"/>
                  </a:ext>
                </a:extLst>
              </p:cNvPr>
              <p:cNvSpPr/>
              <p:nvPr/>
            </p:nvSpPr>
            <p:spPr>
              <a:xfrm>
                <a:off x="4801642" y="2693093"/>
                <a:ext cx="2223369" cy="3173259"/>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10" name="Textfeld 9">
                <a:extLst>
                  <a:ext uri="{FF2B5EF4-FFF2-40B4-BE49-F238E27FC236}">
                    <a16:creationId xmlns:a16="http://schemas.microsoft.com/office/drawing/2014/main" id="{32F1162D-450B-1E10-B089-BCB69F77F270}"/>
                  </a:ext>
                </a:extLst>
              </p:cNvPr>
              <p:cNvSpPr txBox="1"/>
              <p:nvPr/>
            </p:nvSpPr>
            <p:spPr>
              <a:xfrm>
                <a:off x="4861021" y="2725902"/>
                <a:ext cx="20960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sz="1400">
                  <a:solidFill>
                    <a:srgbClr val="242424"/>
                  </a:solidFill>
                  <a:latin typeface="Avenir Next LT Pro Light"/>
                  <a:cs typeface="Segoe UI"/>
                </a:endParaRPr>
              </a:p>
            </p:txBody>
          </p:sp>
        </p:grpSp>
        <p:sp>
          <p:nvSpPr>
            <p:cNvPr id="13" name="Textfeld 12">
              <a:extLst>
                <a:ext uri="{FF2B5EF4-FFF2-40B4-BE49-F238E27FC236}">
                  <a16:creationId xmlns:a16="http://schemas.microsoft.com/office/drawing/2014/main" id="{7EB2F99E-15A2-3037-8FD6-4C0E7029FE20}"/>
                </a:ext>
              </a:extLst>
            </p:cNvPr>
            <p:cNvSpPr txBox="1"/>
            <p:nvPr/>
          </p:nvSpPr>
          <p:spPr>
            <a:xfrm>
              <a:off x="231203" y="3319141"/>
              <a:ext cx="243942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a:solidFill>
                    <a:srgbClr val="242424"/>
                  </a:solidFill>
                  <a:latin typeface="Avenir Next LT Pro Light"/>
                  <a:cs typeface="Segoe UI"/>
                </a:rPr>
                <a:t>… </a:t>
              </a:r>
              <a:r>
                <a:rPr lang="de-DE" sz="1400" err="1">
                  <a:solidFill>
                    <a:srgbClr val="242424"/>
                  </a:solidFill>
                  <a:latin typeface="Avenir Next LT Pro Light"/>
                  <a:cs typeface="Segoe UI"/>
                </a:rPr>
                <a:t>cultivating</a:t>
              </a:r>
              <a:r>
                <a:rPr lang="de-DE" sz="1400">
                  <a:solidFill>
                    <a:srgbClr val="242424"/>
                  </a:solidFill>
                  <a:latin typeface="Avenir Next LT Pro Light"/>
                  <a:cs typeface="Segoe UI"/>
                </a:rPr>
                <a:t> a </a:t>
              </a:r>
              <a:r>
                <a:rPr lang="de-DE" sz="1400" err="1">
                  <a:solidFill>
                    <a:srgbClr val="242424"/>
                  </a:solidFill>
                  <a:latin typeface="Avenir Next LT Pro Light"/>
                  <a:cs typeface="Segoe UI"/>
                </a:rPr>
                <a:t>responsibility</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for</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nature</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environment</a:t>
              </a:r>
              <a:r>
                <a:rPr lang="de-DE" sz="1400">
                  <a:solidFill>
                    <a:srgbClr val="242424"/>
                  </a:solidFill>
                  <a:latin typeface="Avenir Next LT Pro Light"/>
                  <a:cs typeface="Segoe UI"/>
                </a:rPr>
                <a:t> and </a:t>
              </a:r>
              <a:r>
                <a:rPr lang="de-DE" sz="1400" err="1">
                  <a:solidFill>
                    <a:srgbClr val="242424"/>
                  </a:solidFill>
                  <a:latin typeface="Avenir Next LT Pro Light"/>
                  <a:cs typeface="Segoe UI"/>
                </a:rPr>
                <a:t>society</a:t>
              </a:r>
              <a:r>
                <a:rPr lang="de-DE" sz="1400">
                  <a:solidFill>
                    <a:srgbClr val="242424"/>
                  </a:solidFill>
                  <a:latin typeface="Avenir Next LT Pro Light"/>
                  <a:cs typeface="Segoe UI"/>
                </a:rPr>
                <a:t> in </a:t>
              </a:r>
              <a:r>
                <a:rPr lang="de-DE" sz="1400" err="1">
                  <a:solidFill>
                    <a:srgbClr val="242424"/>
                  </a:solidFill>
                  <a:latin typeface="Avenir Next LT Pro Light"/>
                  <a:cs typeface="Segoe UI"/>
                </a:rPr>
                <a:t>order</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to</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develop</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sustainable</a:t>
              </a:r>
              <a:r>
                <a:rPr lang="de-DE" sz="1400">
                  <a:solidFill>
                    <a:srgbClr val="242424"/>
                  </a:solidFill>
                  <a:latin typeface="Avenir Next LT Pro Light"/>
                  <a:cs typeface="Segoe UI"/>
                </a:rPr>
                <a:t> </a:t>
              </a:r>
              <a:r>
                <a:rPr lang="de-DE" sz="1400" err="1">
                  <a:solidFill>
                    <a:srgbClr val="242424"/>
                  </a:solidFill>
                  <a:latin typeface="Avenir Next LT Pro Light"/>
                  <a:cs typeface="Segoe UI"/>
                </a:rPr>
                <a:t>attitudes</a:t>
              </a:r>
              <a:r>
                <a:rPr lang="de-DE" sz="1400">
                  <a:solidFill>
                    <a:srgbClr val="242424"/>
                  </a:solidFill>
                  <a:latin typeface="Avenir Next LT Pro Light"/>
                  <a:cs typeface="Segoe UI"/>
                </a:rPr>
                <a:t> and </a:t>
              </a:r>
              <a:r>
                <a:rPr lang="de-DE" sz="1400" err="1">
                  <a:solidFill>
                    <a:srgbClr val="242424"/>
                  </a:solidFill>
                  <a:latin typeface="Avenir Next LT Pro Light"/>
                  <a:cs typeface="Segoe UI"/>
                </a:rPr>
                <a:t>practices</a:t>
              </a:r>
              <a:r>
                <a:rPr lang="de-DE" sz="1400">
                  <a:solidFill>
                    <a:srgbClr val="242424"/>
                  </a:solidFill>
                  <a:latin typeface="Avenir Next LT Pro Light"/>
                  <a:cs typeface="Segoe UI"/>
                </a:rPr>
                <a:t>.</a:t>
              </a:r>
              <a:endParaRPr lang="en-GB" sz="1400">
                <a:solidFill>
                  <a:srgbClr val="242424"/>
                </a:solidFill>
                <a:latin typeface="Avenir Next LT Pro Light"/>
                <a:cs typeface="Segoe UI"/>
              </a:endParaRPr>
            </a:p>
            <a:p>
              <a:endParaRPr lang="de-DE" sz="1400">
                <a:solidFill>
                  <a:srgbClr val="242424"/>
                </a:solidFill>
                <a:latin typeface="Avenir Next LT Pro Light"/>
                <a:cs typeface="Segoe UI"/>
              </a:endParaRPr>
            </a:p>
            <a:p>
              <a:r>
                <a:rPr lang="de-DE" sz="1400">
                  <a:solidFill>
                    <a:srgbClr val="242424"/>
                  </a:solidFill>
                  <a:latin typeface="Avenir Next LT Pro Light"/>
                  <a:cs typeface="Segoe UI"/>
                </a:rPr>
                <a:t>...einen verantwortungs-bewussten Umgang mit der Natur, Umwelt und Gesellschaft stärken und so nachhaltige Einstellungen und Verhaltensweisen entwickeln.</a:t>
              </a:r>
              <a:r>
                <a:rPr lang="en-GB" sz="1400">
                  <a:solidFill>
                    <a:srgbClr val="242424"/>
                  </a:solidFill>
                  <a:latin typeface="Avenir Next LT Pro Light"/>
                  <a:cs typeface="Segoe UI"/>
                </a:rPr>
                <a:t> </a:t>
              </a:r>
            </a:p>
            <a:p>
              <a:endParaRPr lang="de-DE" sz="1400">
                <a:solidFill>
                  <a:srgbClr val="242424"/>
                </a:solidFill>
                <a:latin typeface="Avenir Next LT Pro Light"/>
                <a:cs typeface="Segoe UI"/>
              </a:endParaRPr>
            </a:p>
            <a:p>
              <a:endParaRPr lang="de-DE" sz="1400">
                <a:solidFill>
                  <a:srgbClr val="242424"/>
                </a:solidFill>
                <a:latin typeface="Avenir Next LT Pro Light"/>
                <a:cs typeface="Segoe UI"/>
              </a:endParaRPr>
            </a:p>
          </p:txBody>
        </p:sp>
      </p:grpSp>
      <p:sp>
        <p:nvSpPr>
          <p:cNvPr id="12" name="TextBox 11">
            <a:extLst>
              <a:ext uri="{FF2B5EF4-FFF2-40B4-BE49-F238E27FC236}">
                <a16:creationId xmlns:a16="http://schemas.microsoft.com/office/drawing/2014/main" id="{DD281A18-017B-35DE-8356-610F4286E74E}"/>
              </a:ext>
            </a:extLst>
          </p:cNvPr>
          <p:cNvSpPr txBox="1"/>
          <p:nvPr/>
        </p:nvSpPr>
        <p:spPr>
          <a:xfrm>
            <a:off x="2558374" y="3201093"/>
            <a:ext cx="953542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t>Die Umwelt und nachhaltiger Umgang mit der Natur sind uns wichtig. Dies zeigen wir unter anderem indem wir Müll trennen und eine Kooperation mit einer Recycling-Firma begonnen haben. Up-Cycling gehört besonders im Kunstunterricht zu unseren gängigen Praktiken. Durch unsere Solaranlage erzeugen wir grünen Strom für den Eigenbedarf. Gesammelter Elektroschrott der Schulcommunity konnte bei der E-Waste-Competetion zu Laptops umgewandelt werden, die von unseren Sekundarstufenschülerinnen und Schülern genutzt werden. Unser Schulgarten wird durch den Kindergarten betreut. Eigene Ideen der Kinder zum Thema Nachhaltigkeit werden in der SMV mit der Schulleitung entwickelt und besprochen, um so stets unseren CO2-Fußabdruck zu reduzieren.</a:t>
            </a:r>
            <a:endParaRPr lang="en-US" sz="1400" dirty="0"/>
          </a:p>
        </p:txBody>
      </p:sp>
      <p:pic>
        <p:nvPicPr>
          <p:cNvPr id="15" name="Picture 14">
            <a:extLst>
              <a:ext uri="{FF2B5EF4-FFF2-40B4-BE49-F238E27FC236}">
                <a16:creationId xmlns:a16="http://schemas.microsoft.com/office/drawing/2014/main" id="{29ADC1A7-E675-4AA9-A7BB-74D89D0E8307}"/>
              </a:ext>
            </a:extLst>
          </p:cNvPr>
          <p:cNvPicPr>
            <a:picLocks noChangeAspect="1"/>
          </p:cNvPicPr>
          <p:nvPr/>
        </p:nvPicPr>
        <p:blipFill>
          <a:blip r:embed="rId2"/>
          <a:stretch>
            <a:fillRect/>
          </a:stretch>
        </p:blipFill>
        <p:spPr>
          <a:xfrm>
            <a:off x="0" y="242983"/>
            <a:ext cx="12192000" cy="1755393"/>
          </a:xfrm>
          <a:prstGeom prst="rect">
            <a:avLst/>
          </a:prstGeom>
        </p:spPr>
      </p:pic>
    </p:spTree>
    <p:extLst>
      <p:ext uri="{BB962C8B-B14F-4D97-AF65-F5344CB8AC3E}">
        <p14:creationId xmlns:p14="http://schemas.microsoft.com/office/powerpoint/2010/main" val="209676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70C5-7871-658B-C7F0-8757F664033C}"/>
              </a:ext>
            </a:extLst>
          </p:cNvPr>
          <p:cNvSpPr>
            <a:spLocks noGrp="1"/>
          </p:cNvSpPr>
          <p:nvPr>
            <p:ph type="title"/>
          </p:nvPr>
        </p:nvSpPr>
        <p:spPr>
          <a:xfrm>
            <a:off x="1638299" y="685800"/>
            <a:ext cx="8491539" cy="684630"/>
          </a:xfrm>
        </p:spPr>
        <p:txBody>
          <a:bodyPr/>
          <a:lstStyle/>
          <a:p>
            <a:endParaRPr lang="en-US" dirty="0"/>
          </a:p>
        </p:txBody>
      </p:sp>
      <p:sp>
        <p:nvSpPr>
          <p:cNvPr id="3" name="Content Placeholder 2">
            <a:extLst>
              <a:ext uri="{FF2B5EF4-FFF2-40B4-BE49-F238E27FC236}">
                <a16:creationId xmlns:a16="http://schemas.microsoft.com/office/drawing/2014/main" id="{51E09409-C698-A433-8F42-8D6A116DA243}"/>
              </a:ext>
            </a:extLst>
          </p:cNvPr>
          <p:cNvSpPr>
            <a:spLocks noGrp="1"/>
          </p:cNvSpPr>
          <p:nvPr>
            <p:ph idx="1"/>
          </p:nvPr>
        </p:nvSpPr>
        <p:spPr/>
        <p:txBody>
          <a:bodyPr vert="horz" lIns="91440" tIns="45720" rIns="91440" bIns="45720" rtlCol="0" anchor="t">
            <a:normAutofit/>
          </a:bodyPr>
          <a:lstStyle/>
          <a:p>
            <a:r>
              <a:rPr lang="en-US" dirty="0"/>
              <a:t>L</a:t>
            </a:r>
          </a:p>
        </p:txBody>
      </p:sp>
      <p:sp>
        <p:nvSpPr>
          <p:cNvPr id="6" name="TextBox 5">
            <a:extLst>
              <a:ext uri="{FF2B5EF4-FFF2-40B4-BE49-F238E27FC236}">
                <a16:creationId xmlns:a16="http://schemas.microsoft.com/office/drawing/2014/main" id="{FE1E5256-F98A-8C68-14A7-C4FD70C3237D}"/>
              </a:ext>
            </a:extLst>
          </p:cNvPr>
          <p:cNvSpPr txBox="1"/>
          <p:nvPr/>
        </p:nvSpPr>
        <p:spPr>
          <a:xfrm>
            <a:off x="1638846" y="2263365"/>
            <a:ext cx="97934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err="1"/>
              <a:t>Praktische</a:t>
            </a:r>
            <a:r>
              <a:rPr lang="en-US" sz="4000"/>
              <a:t> </a:t>
            </a:r>
            <a:r>
              <a:rPr lang="en-US" sz="4000" err="1"/>
              <a:t>Beispiele</a:t>
            </a:r>
            <a:r>
              <a:rPr lang="en-US" sz="4000"/>
              <a:t>, practical examples</a:t>
            </a:r>
            <a:endParaRPr lang="de-DE"/>
          </a:p>
        </p:txBody>
      </p:sp>
      <p:grpSp>
        <p:nvGrpSpPr>
          <p:cNvPr id="15" name="Gruppieren 14">
            <a:extLst>
              <a:ext uri="{FF2B5EF4-FFF2-40B4-BE49-F238E27FC236}">
                <a16:creationId xmlns:a16="http://schemas.microsoft.com/office/drawing/2014/main" id="{4B472C67-50F6-E9A1-5AD8-3CE6BED46C72}"/>
              </a:ext>
            </a:extLst>
          </p:cNvPr>
          <p:cNvGrpSpPr/>
          <p:nvPr/>
        </p:nvGrpSpPr>
        <p:grpSpPr>
          <a:xfrm>
            <a:off x="43499" y="2940857"/>
            <a:ext cx="2259303" cy="3173259"/>
            <a:chOff x="9728547" y="2693092"/>
            <a:chExt cx="2259303" cy="3173259"/>
          </a:xfrm>
        </p:grpSpPr>
        <p:sp>
          <p:nvSpPr>
            <p:cNvPr id="8" name="Rechteck: gefaltete Ecke 7">
              <a:extLst>
                <a:ext uri="{FF2B5EF4-FFF2-40B4-BE49-F238E27FC236}">
                  <a16:creationId xmlns:a16="http://schemas.microsoft.com/office/drawing/2014/main" id="{F5069791-CB7E-D93F-E292-DD7B07BBB57D}"/>
                </a:ext>
              </a:extLst>
            </p:cNvPr>
            <p:cNvSpPr/>
            <p:nvPr/>
          </p:nvSpPr>
          <p:spPr>
            <a:xfrm>
              <a:off x="9728547" y="2693092"/>
              <a:ext cx="2223369" cy="3173259"/>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highlight>
                  <a:srgbClr val="FFFF00"/>
                </a:highlight>
              </a:endParaRPr>
            </a:p>
          </p:txBody>
        </p:sp>
        <p:sp>
          <p:nvSpPr>
            <p:cNvPr id="12" name="Textfeld 11">
              <a:extLst>
                <a:ext uri="{FF2B5EF4-FFF2-40B4-BE49-F238E27FC236}">
                  <a16:creationId xmlns:a16="http://schemas.microsoft.com/office/drawing/2014/main" id="{F8EF9C2E-CBA0-B0B8-6A0E-C9EA5284E3ED}"/>
                </a:ext>
              </a:extLst>
            </p:cNvPr>
            <p:cNvSpPr txBox="1"/>
            <p:nvPr/>
          </p:nvSpPr>
          <p:spPr>
            <a:xfrm>
              <a:off x="9805955" y="2773756"/>
              <a:ext cx="218189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solidFill>
                    <a:srgbClr val="242424"/>
                  </a:solidFill>
                  <a:latin typeface="Avenir Next LT Pro Light"/>
                  <a:cs typeface="Segoe UI"/>
                </a:rPr>
                <a:t>… promoting international exchange through multilingual and intercultural colaboration.</a:t>
              </a:r>
            </a:p>
            <a:p>
              <a:endParaRPr lang="de-DE" sz="1400" dirty="0">
                <a:solidFill>
                  <a:srgbClr val="242424"/>
                </a:solidFill>
                <a:cs typeface="Segoe UI"/>
              </a:endParaRPr>
            </a:p>
            <a:p>
              <a:r>
                <a:rPr lang="de-DE" sz="1400" dirty="0">
                  <a:solidFill>
                    <a:srgbClr val="242424"/>
                  </a:solidFill>
                  <a:cs typeface="Segoe UI"/>
                </a:rPr>
                <a:t>… internationalen Austausch durch Mehrsprachigkeit und interkulturelle Begegnungen fördern.</a:t>
              </a:r>
            </a:p>
            <a:p>
              <a:endParaRPr lang="de-DE" dirty="0"/>
            </a:p>
          </p:txBody>
        </p:sp>
      </p:grpSp>
      <p:sp>
        <p:nvSpPr>
          <p:cNvPr id="7" name="Textfeld 3">
            <a:extLst>
              <a:ext uri="{FF2B5EF4-FFF2-40B4-BE49-F238E27FC236}">
                <a16:creationId xmlns:a16="http://schemas.microsoft.com/office/drawing/2014/main" id="{9D12346D-AF32-1F64-D6CC-064F5693033C}"/>
              </a:ext>
            </a:extLst>
          </p:cNvPr>
          <p:cNvSpPr txBox="1"/>
          <p:nvPr/>
        </p:nvSpPr>
        <p:spPr>
          <a:xfrm>
            <a:off x="2266868" y="3051915"/>
            <a:ext cx="976829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Als deutsche </a:t>
            </a:r>
            <a:r>
              <a:rPr lang="en-US" sz="1400" dirty="0" err="1"/>
              <a:t>Auslandsschule</a:t>
            </a:r>
            <a:r>
              <a:rPr lang="en-US" sz="1400" dirty="0"/>
              <a:t> </a:t>
            </a:r>
            <a:r>
              <a:rPr lang="en-US" sz="1400" dirty="0" err="1"/>
              <a:t>stellen</a:t>
            </a:r>
            <a:r>
              <a:rPr lang="en-US" sz="1400" dirty="0"/>
              <a:t> </a:t>
            </a:r>
            <a:r>
              <a:rPr lang="en-US" sz="1400" dirty="0" err="1"/>
              <a:t>wir</a:t>
            </a:r>
            <a:r>
              <a:rPr lang="en-US" sz="1400" dirty="0"/>
              <a:t> </a:t>
            </a:r>
            <a:r>
              <a:rPr lang="en-US" sz="1400" dirty="0" err="1"/>
              <a:t>eine</a:t>
            </a:r>
            <a:r>
              <a:rPr lang="en-US" sz="1400" dirty="0"/>
              <a:t> </a:t>
            </a:r>
            <a:r>
              <a:rPr lang="en-US" sz="1400" dirty="0" err="1"/>
              <a:t>Schnittstelle</a:t>
            </a:r>
            <a:r>
              <a:rPr lang="en-US" sz="1400" dirty="0"/>
              <a:t> </a:t>
            </a:r>
            <a:r>
              <a:rPr lang="en-US" sz="1400" dirty="0" err="1"/>
              <a:t>deutscher</a:t>
            </a:r>
            <a:r>
              <a:rPr lang="en-US" sz="1400" dirty="0"/>
              <a:t> und </a:t>
            </a:r>
            <a:r>
              <a:rPr lang="en-US" sz="1400" dirty="0" err="1"/>
              <a:t>ghanaischer</a:t>
            </a:r>
            <a:r>
              <a:rPr lang="en-US" sz="1400" dirty="0"/>
              <a:t> Kultur </a:t>
            </a:r>
            <a:r>
              <a:rPr lang="en-US" sz="1400" dirty="0" err="1"/>
              <a:t>dar</a:t>
            </a:r>
            <a:r>
              <a:rPr lang="en-US" sz="1400" dirty="0"/>
              <a:t>. </a:t>
            </a:r>
            <a:r>
              <a:rPr lang="de-DE" sz="1400" dirty="0"/>
              <a:t>So lernen die Kinder handlungsorientiert über beide Länder. Im Schuljahresverlauf feiern wir ghanaische und deutsche Feste, wie zum Beispiel Independence Day und Tag der deutschen Einheit. In unseren Projektstunden nehmen wir uns die Zeit intensiv in kulturelle Themen einzutauchen. Mehrsprachigkeit ist in einer globalisierten Welt eine Grundvoraussetzung. Deutsch und Englisch werden bei uns auf zwei Niveaustufen angeboten. Ab Klasse 5 bieten wir zudem Französisch an. Uns ist es wichtig, dass die Kinder sowohl in Deutsch als auch in Englisch fließend mündlich und schriftlich kommunizieren können. Besonders stolz sind wir auf unsere Kooperationen mit internationalen Schulen und NGOs, die uns ermöglichen Vielfalt und kulturellen Austausch ins Schulleben zu integrieren. </a:t>
            </a:r>
          </a:p>
        </p:txBody>
      </p:sp>
      <p:pic>
        <p:nvPicPr>
          <p:cNvPr id="10" name="Picture 9">
            <a:extLst>
              <a:ext uri="{FF2B5EF4-FFF2-40B4-BE49-F238E27FC236}">
                <a16:creationId xmlns:a16="http://schemas.microsoft.com/office/drawing/2014/main" id="{6DDE9848-1DAD-4AD4-AAF2-2A22CB304550}"/>
              </a:ext>
            </a:extLst>
          </p:cNvPr>
          <p:cNvPicPr>
            <a:picLocks noChangeAspect="1"/>
          </p:cNvPicPr>
          <p:nvPr/>
        </p:nvPicPr>
        <p:blipFill>
          <a:blip r:embed="rId2"/>
          <a:stretch>
            <a:fillRect/>
          </a:stretch>
        </p:blipFill>
        <p:spPr>
          <a:xfrm>
            <a:off x="0" y="71812"/>
            <a:ext cx="12192000" cy="1755393"/>
          </a:xfrm>
          <a:prstGeom prst="rect">
            <a:avLst/>
          </a:prstGeom>
        </p:spPr>
      </p:pic>
    </p:spTree>
    <p:extLst>
      <p:ext uri="{BB962C8B-B14F-4D97-AF65-F5344CB8AC3E}">
        <p14:creationId xmlns:p14="http://schemas.microsoft.com/office/powerpoint/2010/main" val="41101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gefaltete Ecke 4">
            <a:extLst>
              <a:ext uri="{FF2B5EF4-FFF2-40B4-BE49-F238E27FC236}">
                <a16:creationId xmlns:a16="http://schemas.microsoft.com/office/drawing/2014/main" id="{B61979B0-5338-A06B-1D4C-1E9019E44DB3}"/>
              </a:ext>
            </a:extLst>
          </p:cNvPr>
          <p:cNvSpPr/>
          <p:nvPr/>
        </p:nvSpPr>
        <p:spPr>
          <a:xfrm>
            <a:off x="256783" y="2229632"/>
            <a:ext cx="2223368" cy="4164902"/>
          </a:xfrm>
          <a:prstGeom prst="foldedCorner">
            <a:avLst/>
          </a:prstGeom>
          <a:solidFill>
            <a:srgbClr val="F7F30A"/>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enhancing</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the</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school's</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vibrant</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atmosphere</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with</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parents</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actively</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participating</a:t>
            </a:r>
            <a:r>
              <a:rPr lang="de-DE" sz="1400" dirty="0">
                <a:solidFill>
                  <a:schemeClr val="tx1"/>
                </a:solidFill>
                <a:latin typeface="Avenir Next LT Pro Light"/>
                <a:cs typeface="Segoe UI"/>
              </a:rPr>
              <a:t> in and </a:t>
            </a:r>
            <a:r>
              <a:rPr lang="de-DE" sz="1400" dirty="0" err="1">
                <a:solidFill>
                  <a:schemeClr val="tx1"/>
                </a:solidFill>
                <a:latin typeface="Avenir Next LT Pro Light"/>
                <a:cs typeface="Segoe UI"/>
              </a:rPr>
              <a:t>contributing</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to</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school</a:t>
            </a:r>
            <a:r>
              <a:rPr lang="de-DE" sz="1400" dirty="0">
                <a:solidFill>
                  <a:schemeClr val="tx1"/>
                </a:solidFill>
                <a:latin typeface="Avenir Next LT Pro Light"/>
                <a:cs typeface="Segoe UI"/>
              </a:rPr>
              <a:t> </a:t>
            </a:r>
            <a:r>
              <a:rPr lang="de-DE" sz="1400" dirty="0" err="1">
                <a:solidFill>
                  <a:schemeClr val="tx1"/>
                </a:solidFill>
                <a:latin typeface="Avenir Next LT Pro Light"/>
                <a:cs typeface="Segoe UI"/>
              </a:rPr>
              <a:t>activities</a:t>
            </a:r>
            <a:r>
              <a:rPr lang="de-DE" sz="1400" dirty="0">
                <a:solidFill>
                  <a:schemeClr val="tx1"/>
                </a:solidFill>
                <a:latin typeface="Avenir Next LT Pro Light"/>
                <a:cs typeface="Segoe UI"/>
              </a:rPr>
              <a:t>.</a:t>
            </a:r>
          </a:p>
          <a:p>
            <a:pPr algn="ctr"/>
            <a:endParaRPr lang="de-DE" sz="1400" dirty="0">
              <a:solidFill>
                <a:schemeClr val="tx1"/>
              </a:solidFill>
              <a:latin typeface="Avenir Next LT Pro Light"/>
              <a:cs typeface="Segoe UI"/>
            </a:endParaRPr>
          </a:p>
          <a:p>
            <a:pPr algn="ctr"/>
            <a:r>
              <a:rPr lang="de-DE" sz="1400" dirty="0">
                <a:solidFill>
                  <a:schemeClr val="tx1"/>
                </a:solidFill>
                <a:latin typeface="Avenir Next LT Pro Light"/>
                <a:cs typeface="Segoe UI"/>
              </a:rPr>
              <a:t>… die lebhafte Atmosphäre der Schule durch die aktive Teilnahme und den Beitrag der Eltern zu Schulaktivitäten unterstützt wird.</a:t>
            </a:r>
          </a:p>
        </p:txBody>
      </p:sp>
      <p:sp>
        <p:nvSpPr>
          <p:cNvPr id="7" name="TextBox 5">
            <a:extLst>
              <a:ext uri="{FF2B5EF4-FFF2-40B4-BE49-F238E27FC236}">
                <a16:creationId xmlns:a16="http://schemas.microsoft.com/office/drawing/2014/main" id="{D5514656-648A-311E-FA62-A9C7187B1630}"/>
              </a:ext>
            </a:extLst>
          </p:cNvPr>
          <p:cNvSpPr txBox="1"/>
          <p:nvPr/>
        </p:nvSpPr>
        <p:spPr>
          <a:xfrm>
            <a:off x="2703558" y="2158981"/>
            <a:ext cx="97934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err="1"/>
              <a:t>Praktische</a:t>
            </a:r>
            <a:r>
              <a:rPr lang="en-US" sz="4000"/>
              <a:t> </a:t>
            </a:r>
            <a:r>
              <a:rPr lang="en-US" sz="4000" err="1"/>
              <a:t>Beispiele</a:t>
            </a:r>
            <a:r>
              <a:rPr lang="en-US" sz="4000"/>
              <a:t>, practical examples</a:t>
            </a:r>
            <a:endParaRPr lang="de-DE"/>
          </a:p>
        </p:txBody>
      </p:sp>
      <p:sp>
        <p:nvSpPr>
          <p:cNvPr id="2" name="Textfeld 10">
            <a:extLst>
              <a:ext uri="{FF2B5EF4-FFF2-40B4-BE49-F238E27FC236}">
                <a16:creationId xmlns:a16="http://schemas.microsoft.com/office/drawing/2014/main" id="{6B8DA506-4D92-15EE-45FE-AA4F611AB1E6}"/>
              </a:ext>
            </a:extLst>
          </p:cNvPr>
          <p:cNvSpPr txBox="1"/>
          <p:nvPr/>
        </p:nvSpPr>
        <p:spPr>
          <a:xfrm>
            <a:off x="2624318" y="2866867"/>
            <a:ext cx="94235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dirty="0"/>
              <a:t>Die Elternschaft unserer Schulgemeinschaft bringt sich aktiv in das Schulleben ein. Sie stellen gewählte Elternverterinnen und Elternvertreter pro Klasse und sind in viele Entscheidungsprozesse involviert. Der Schulvorstand setzt sich ebenfalls aus Eltern unserer Schulgemeinschaft zusammen und wird in der AGM gewählt. Treffen der Elternschaft finden unter anderem im Rahmen des zweimal wöchentlich Elterncafes statt. Neuen Eltern wird hier die Gelegenheit geboten, Kontakte zu knüpfen und wertvolle Tipps zu bekommen. Unsere Schulveranstaltungen leben von der tatkräftigen Unterstützung der Eltern. Ein regelmäßiger Austausch zwischen Eltern und Lehrenden wird gerne wahrgenommen, damit der Lernprozess der Kinder bestmöglich unterstützt und begleitet wird. Durch einen wöchentlichen Newsletter ist die Elternschaft über alle aktuellen Prozesse der Schule informiert. </a:t>
            </a:r>
          </a:p>
        </p:txBody>
      </p:sp>
      <p:pic>
        <p:nvPicPr>
          <p:cNvPr id="6" name="Picture 5">
            <a:extLst>
              <a:ext uri="{FF2B5EF4-FFF2-40B4-BE49-F238E27FC236}">
                <a16:creationId xmlns:a16="http://schemas.microsoft.com/office/drawing/2014/main" id="{B6AEAE50-321D-4595-AE36-46917F9777AC}"/>
              </a:ext>
            </a:extLst>
          </p:cNvPr>
          <p:cNvPicPr>
            <a:picLocks noChangeAspect="1"/>
          </p:cNvPicPr>
          <p:nvPr/>
        </p:nvPicPr>
        <p:blipFill>
          <a:blip r:embed="rId2"/>
          <a:stretch>
            <a:fillRect/>
          </a:stretch>
        </p:blipFill>
        <p:spPr>
          <a:xfrm>
            <a:off x="0" y="71812"/>
            <a:ext cx="12192000" cy="1755393"/>
          </a:xfrm>
          <a:prstGeom prst="rect">
            <a:avLst/>
          </a:prstGeom>
        </p:spPr>
      </p:pic>
    </p:spTree>
    <p:extLst>
      <p:ext uri="{BB962C8B-B14F-4D97-AF65-F5344CB8AC3E}">
        <p14:creationId xmlns:p14="http://schemas.microsoft.com/office/powerpoint/2010/main" val="31586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ncaseVTI">
  <a:themeElements>
    <a:clrScheme name="Encase">
      <a:dk1>
        <a:sysClr val="windowText" lastClr="000000"/>
      </a:dk1>
      <a:lt1>
        <a:sysClr val="window" lastClr="FFFFFF"/>
      </a:lt1>
      <a:dk2>
        <a:srgbClr val="1E2121"/>
      </a:dk2>
      <a:lt2>
        <a:srgbClr val="EFECEB"/>
      </a:lt2>
      <a:accent1>
        <a:srgbClr val="717059"/>
      </a:accent1>
      <a:accent2>
        <a:srgbClr val="B9A17E"/>
      </a:accent2>
      <a:accent3>
        <a:srgbClr val="766752"/>
      </a:accent3>
      <a:accent4>
        <a:srgbClr val="A28578"/>
      </a:accent4>
      <a:accent5>
        <a:srgbClr val="6E736D"/>
      </a:accent5>
      <a:accent6>
        <a:srgbClr val="BE8366"/>
      </a:accent6>
      <a:hlink>
        <a:srgbClr val="B5714F"/>
      </a:hlink>
      <a:folHlink>
        <a:srgbClr val="7B6B4C"/>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docProps/app.xml><?xml version="1.0" encoding="utf-8"?>
<Properties xmlns="http://schemas.openxmlformats.org/officeDocument/2006/extended-properties" xmlns:vt="http://schemas.openxmlformats.org/officeDocument/2006/docPropsVTypes">
  <TotalTime>147</TotalTime>
  <Words>1358</Words>
  <Application>Microsoft Office PowerPoint</Application>
  <PresentationFormat>Breitbild</PresentationFormat>
  <Paragraphs>93</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Avenir Next LT Pro</vt:lpstr>
      <vt:lpstr>Avenir Next LT Pro Light</vt:lpstr>
      <vt:lpstr>Segoe UI</vt:lpstr>
      <vt:lpstr>EncaseVTI</vt:lpstr>
      <vt:lpstr>Mission &amp; Vision</vt:lpstr>
      <vt:lpstr>Vision</vt:lpstr>
      <vt:lpstr>Mission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Agnithur Amponsah Boateng</dc:creator>
  <cp:lastModifiedBy>Rainer Kropp-Kurta</cp:lastModifiedBy>
  <cp:revision>411</cp:revision>
  <dcterms:created xsi:type="dcterms:W3CDTF">2024-03-12T08:37:02Z</dcterms:created>
  <dcterms:modified xsi:type="dcterms:W3CDTF">2024-08-02T14:16:47Z</dcterms:modified>
</cp:coreProperties>
</file>